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4"/>
  </p:sldMasterIdLst>
  <p:notesMasterIdLst>
    <p:notesMasterId r:id="rId35"/>
  </p:notesMasterIdLst>
  <p:handoutMasterIdLst>
    <p:handoutMasterId r:id="rId36"/>
  </p:handoutMasterIdLst>
  <p:sldIdLst>
    <p:sldId id="257" r:id="rId5"/>
    <p:sldId id="265" r:id="rId6"/>
    <p:sldId id="284" r:id="rId7"/>
    <p:sldId id="297" r:id="rId8"/>
    <p:sldId id="285" r:id="rId9"/>
    <p:sldId id="266" r:id="rId10"/>
    <p:sldId id="288" r:id="rId11"/>
    <p:sldId id="268" r:id="rId12"/>
    <p:sldId id="270" r:id="rId13"/>
    <p:sldId id="272" r:id="rId14"/>
    <p:sldId id="258" r:id="rId15"/>
    <p:sldId id="279" r:id="rId16"/>
    <p:sldId id="273" r:id="rId17"/>
    <p:sldId id="274" r:id="rId18"/>
    <p:sldId id="278" r:id="rId19"/>
    <p:sldId id="275" r:id="rId20"/>
    <p:sldId id="276" r:id="rId21"/>
    <p:sldId id="283" r:id="rId22"/>
    <p:sldId id="294" r:id="rId23"/>
    <p:sldId id="290" r:id="rId24"/>
    <p:sldId id="269" r:id="rId25"/>
    <p:sldId id="291" r:id="rId26"/>
    <p:sldId id="277" r:id="rId27"/>
    <p:sldId id="292" r:id="rId28"/>
    <p:sldId id="299" r:id="rId29"/>
    <p:sldId id="298" r:id="rId30"/>
    <p:sldId id="262" r:id="rId31"/>
    <p:sldId id="287" r:id="rId32"/>
    <p:sldId id="295" r:id="rId33"/>
    <p:sldId id="296" r:id="rId3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82" userDrawn="1">
          <p15:clr>
            <a:srgbClr val="A4A3A4"/>
          </p15:clr>
        </p15:guide>
        <p15:guide id="2" pos="133"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8C"/>
    <a:srgbClr val="00299E"/>
    <a:srgbClr val="00003E"/>
    <a:srgbClr val="000066"/>
    <a:srgbClr val="003366"/>
    <a:srgbClr val="000099"/>
    <a:srgbClr val="0000CC"/>
    <a:srgbClr val="CCCCCC"/>
    <a:srgbClr val="80808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9" d="100"/>
          <a:sy n="139" d="100"/>
        </p:scale>
        <p:origin x="804" y="126"/>
      </p:cViewPr>
      <p:guideLst>
        <p:guide orient="horz" pos="3082"/>
        <p:guide pos="133"/>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9" d="100"/>
          <a:sy n="89" d="100"/>
        </p:scale>
        <p:origin x="-384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731239-0676-2C48-AB28-F37341BC095F}" type="datetimeFigureOut">
              <a:rPr lang="en-US" smtClean="0"/>
              <a:pPr/>
              <a:t>5/30/2023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914FE62-26CE-004A-876E-9B8084563914}" type="slidenum">
              <a:rPr lang="en-US" smtClean="0"/>
              <a:pPr/>
              <a:t>‹#›</a:t>
            </a:fld>
            <a:endParaRPr lang="en-US"/>
          </a:p>
        </p:txBody>
      </p:sp>
    </p:spTree>
    <p:extLst>
      <p:ext uri="{BB962C8B-B14F-4D97-AF65-F5344CB8AC3E}">
        <p14:creationId xmlns:p14="http://schemas.microsoft.com/office/powerpoint/2010/main" val="38526726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A2A5F2-001D-7446-8775-DEDC60F41DE9}" type="datetimeFigureOut">
              <a:rPr lang="en-US" smtClean="0"/>
              <a:pPr/>
              <a:t>5/30/2023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F6DA05-F402-6345-8394-8704D1252FBC}" type="slidenum">
              <a:rPr lang="en-US" smtClean="0"/>
              <a:pPr/>
              <a:t>‹#›</a:t>
            </a:fld>
            <a:endParaRPr lang="en-US"/>
          </a:p>
        </p:txBody>
      </p:sp>
    </p:spTree>
    <p:extLst>
      <p:ext uri="{BB962C8B-B14F-4D97-AF65-F5344CB8AC3E}">
        <p14:creationId xmlns:p14="http://schemas.microsoft.com/office/powerpoint/2010/main" val="268237821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normAutofit/>
          </a:bodyPr>
          <a:lstStyle>
            <a:lvl1pPr>
              <a:defRPr sz="2625">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normAutofit/>
          </a:bodyPr>
          <a:lstStyle>
            <a:lvl1pPr marL="0" indent="0" algn="ctr">
              <a:buNone/>
              <a:defRPr sz="2325">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7" name="Date Placeholder 3"/>
          <p:cNvSpPr>
            <a:spLocks noGrp="1"/>
          </p:cNvSpPr>
          <p:nvPr>
            <p:ph type="dt" sz="half" idx="2"/>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8" name="Footer Placeholder 4"/>
          <p:cNvSpPr>
            <a:spLocks noGrp="1"/>
          </p:cNvSpPr>
          <p:nvPr>
            <p:ph type="ftr" sz="quarter" idx="3"/>
          </p:nvPr>
        </p:nvSpPr>
        <p:spPr>
          <a:xfrm>
            <a:off x="2551366" y="4887516"/>
            <a:ext cx="299227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72189"/>
            <a:ext cx="8229600" cy="857250"/>
          </a:xfrm>
        </p:spPr>
        <p:txBody>
          <a:bodyPr>
            <a:normAutofit/>
          </a:bodyPr>
          <a:lstStyle>
            <a:lvl1pPr>
              <a:defRPr sz="2625" b="0">
                <a:latin typeface="Arial" pitchFamily="34" charset="0"/>
                <a:cs typeface="Arial"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1016669"/>
            <a:ext cx="8229600" cy="3338763"/>
          </a:xfrm>
        </p:spPr>
        <p:txBody>
          <a:bodyPr vert="eaVert"/>
          <a:lstStyle>
            <a:lvl1pPr>
              <a:defRPr sz="1875"/>
            </a:lvl1pPr>
            <a:lvl2pPr>
              <a:defRPr sz="1575"/>
            </a:lvl2pPr>
            <a:lvl3pPr>
              <a:defRPr sz="1425"/>
            </a:lvl3pPr>
            <a:lvl4pPr>
              <a:defRPr sz="1275"/>
            </a:lvl4pPr>
            <a:lvl5pPr>
              <a:defRPr sz="1275"/>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Date Placeholder 3"/>
          <p:cNvSpPr>
            <a:spLocks noGrp="1"/>
          </p:cNvSpPr>
          <p:nvPr>
            <p:ph type="dt" sz="half" idx="2"/>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7" name="Footer Placeholder 4"/>
          <p:cNvSpPr>
            <a:spLocks noGrp="1"/>
          </p:cNvSpPr>
          <p:nvPr>
            <p:ph type="ftr" sz="quarter" idx="3"/>
          </p:nvPr>
        </p:nvSpPr>
        <p:spPr>
          <a:xfrm>
            <a:off x="2551366" y="4887516"/>
            <a:ext cx="299227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80575"/>
            <a:ext cx="2057400" cy="3350795"/>
          </a:xfrm>
        </p:spPr>
        <p:txBody>
          <a:bodyPr vert="eaVert">
            <a:normAutofit/>
          </a:bodyPr>
          <a:lstStyle>
            <a:lvl1pPr>
              <a:defRPr sz="2625">
                <a:latin typeface="Arial" pitchFamily="34" charset="0"/>
                <a:cs typeface="Arial"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980575"/>
            <a:ext cx="6019800" cy="3350795"/>
          </a:xfrm>
        </p:spPr>
        <p:txBody>
          <a:bodyPr vert="eaVert"/>
          <a:lstStyle>
            <a:lvl1pPr>
              <a:defRPr sz="1875"/>
            </a:lvl1pPr>
            <a:lvl2pPr>
              <a:defRPr sz="1575"/>
            </a:lvl2pPr>
            <a:lvl3pPr>
              <a:defRPr sz="1425"/>
            </a:lvl3pPr>
            <a:lvl4pPr>
              <a:defRPr sz="1275"/>
            </a:lvl4pPr>
            <a:lvl5pPr>
              <a:defRPr sz="1275"/>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Date Placeholder 3"/>
          <p:cNvSpPr>
            <a:spLocks noGrp="1"/>
          </p:cNvSpPr>
          <p:nvPr>
            <p:ph type="dt" sz="half" idx="2"/>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7" name="Footer Placeholder 4"/>
          <p:cNvSpPr>
            <a:spLocks noGrp="1"/>
          </p:cNvSpPr>
          <p:nvPr>
            <p:ph type="ftr" sz="quarter" idx="3"/>
          </p:nvPr>
        </p:nvSpPr>
        <p:spPr>
          <a:xfrm>
            <a:off x="2551366" y="4887516"/>
            <a:ext cx="299227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48"/>
            <a:ext cx="8610600" cy="857250"/>
          </a:xfrm>
        </p:spPr>
        <p:txBody>
          <a:bodyPr>
            <a:normAutofit/>
          </a:bodyPr>
          <a:lstStyle>
            <a:lvl1pPr>
              <a:defRPr sz="2625">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006141"/>
            <a:ext cx="8229600" cy="3131218"/>
          </a:xfrm>
        </p:spPr>
        <p:txBody>
          <a:bodyPr/>
          <a:lstStyle>
            <a:lvl1pPr>
              <a:defRPr sz="1875">
                <a:latin typeface="Arial" pitchFamily="34" charset="0"/>
                <a:cs typeface="Arial" pitchFamily="34" charset="0"/>
              </a:defRPr>
            </a:lvl1pPr>
            <a:lvl2pPr>
              <a:defRPr sz="1575">
                <a:latin typeface="Arial" pitchFamily="34" charset="0"/>
                <a:cs typeface="Arial" pitchFamily="34" charset="0"/>
              </a:defRPr>
            </a:lvl2pPr>
            <a:lvl3pPr>
              <a:defRPr sz="1425">
                <a:latin typeface="Arial" pitchFamily="34" charset="0"/>
                <a:cs typeface="Arial" pitchFamily="34" charset="0"/>
              </a:defRPr>
            </a:lvl3pPr>
            <a:lvl4pPr>
              <a:defRPr sz="1275">
                <a:latin typeface="Arial" pitchFamily="34" charset="0"/>
                <a:cs typeface="Arial" pitchFamily="34" charset="0"/>
              </a:defRPr>
            </a:lvl4pPr>
            <a:lvl5pPr>
              <a:defRPr sz="1275">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2"/>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8" name="Footer Placeholder 4"/>
          <p:cNvSpPr>
            <a:spLocks noGrp="1"/>
          </p:cNvSpPr>
          <p:nvPr>
            <p:ph type="ftr" sz="quarter" idx="3"/>
          </p:nvPr>
        </p:nvSpPr>
        <p:spPr>
          <a:xfrm>
            <a:off x="2551366" y="4887516"/>
            <a:ext cx="299227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normAutofit/>
          </a:bodyPr>
          <a:lstStyle>
            <a:lvl1pPr algn="l">
              <a:defRPr sz="2625"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normAutofit/>
          </a:bodyPr>
          <a:lstStyle>
            <a:lvl1pPr marL="0" indent="0">
              <a:buNone/>
              <a:defRPr sz="1275">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7" name="Date Placeholder 3"/>
          <p:cNvSpPr>
            <a:spLocks noGrp="1"/>
          </p:cNvSpPr>
          <p:nvPr>
            <p:ph type="dt" sz="half" idx="2"/>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8" name="Footer Placeholder 4"/>
          <p:cNvSpPr>
            <a:spLocks noGrp="1"/>
          </p:cNvSpPr>
          <p:nvPr>
            <p:ph type="ftr" sz="quarter" idx="3"/>
          </p:nvPr>
        </p:nvSpPr>
        <p:spPr>
          <a:xfrm>
            <a:off x="2551366" y="4887516"/>
            <a:ext cx="299227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966"/>
            <a:ext cx="8610600" cy="857250"/>
          </a:xfrm>
        </p:spPr>
        <p:txBody>
          <a:bodyPr>
            <a:normAutofit/>
          </a:bodyPr>
          <a:lstStyle>
            <a:lvl1pPr>
              <a:defRPr sz="2625">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sz="half" idx="1"/>
          </p:nvPr>
        </p:nvSpPr>
        <p:spPr>
          <a:xfrm>
            <a:off x="457200" y="1020331"/>
            <a:ext cx="4038600" cy="3185360"/>
          </a:xfrm>
        </p:spPr>
        <p:txBody>
          <a:bodyPr/>
          <a:lstStyle>
            <a:lvl1pPr>
              <a:defRPr sz="1875"/>
            </a:lvl1pPr>
            <a:lvl2pPr>
              <a:defRPr sz="1575"/>
            </a:lvl2pPr>
            <a:lvl3pPr>
              <a:defRPr sz="1425"/>
            </a:lvl3pPr>
            <a:lvl4pPr>
              <a:defRPr sz="1275"/>
            </a:lvl4pPr>
            <a:lvl5pPr>
              <a:defRPr sz="1275"/>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020331"/>
            <a:ext cx="4038600" cy="3185360"/>
          </a:xfrm>
        </p:spPr>
        <p:txBody>
          <a:bodyPr/>
          <a:lstStyle>
            <a:lvl1pPr>
              <a:defRPr sz="1875"/>
            </a:lvl1pPr>
            <a:lvl2pPr>
              <a:defRPr sz="1575"/>
            </a:lvl2pPr>
            <a:lvl3pPr>
              <a:defRPr sz="1425"/>
            </a:lvl3pPr>
            <a:lvl4pPr>
              <a:defRPr sz="1275"/>
            </a:lvl4pPr>
            <a:lvl5pPr>
              <a:defRPr sz="1275"/>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p:cNvSpPr>
            <a:spLocks noGrp="1"/>
          </p:cNvSpPr>
          <p:nvPr>
            <p:ph type="dt" sz="half" idx="10"/>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9" name="Footer Placeholder 4"/>
          <p:cNvSpPr>
            <a:spLocks noGrp="1"/>
          </p:cNvSpPr>
          <p:nvPr>
            <p:ph type="ftr" sz="quarter" idx="3"/>
          </p:nvPr>
        </p:nvSpPr>
        <p:spPr>
          <a:xfrm>
            <a:off x="2551366" y="4887516"/>
            <a:ext cx="299227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330"/>
            <a:ext cx="8610600" cy="857250"/>
          </a:xfrm>
        </p:spPr>
        <p:txBody>
          <a:bodyPr>
            <a:normAutofit/>
          </a:bodyPr>
          <a:lstStyle>
            <a:lvl1pPr>
              <a:defRPr sz="2625" b="0">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457200" y="952386"/>
            <a:ext cx="4040188" cy="479822"/>
          </a:xfrm>
        </p:spPr>
        <p:txBody>
          <a:bodyPr anchor="b">
            <a:noAutofit/>
          </a:bodyPr>
          <a:lstStyle>
            <a:lvl1pPr marL="0" indent="0">
              <a:buNone/>
              <a:defRPr sz="1875"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457200" y="1432207"/>
            <a:ext cx="4040188" cy="2730291"/>
          </a:xfrm>
        </p:spPr>
        <p:txBody>
          <a:bodyPr/>
          <a:lstStyle>
            <a:lvl1pPr>
              <a:defRPr sz="1725"/>
            </a:lvl1pPr>
            <a:lvl2pPr>
              <a:defRPr sz="1575"/>
            </a:lvl2pPr>
            <a:lvl3pPr>
              <a:defRPr sz="1425"/>
            </a:lvl3pPr>
            <a:lvl4pPr>
              <a:defRPr sz="1275"/>
            </a:lvl4pPr>
            <a:lvl5pPr>
              <a:defRPr sz="1275"/>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952386"/>
            <a:ext cx="4041775" cy="479822"/>
          </a:xfrm>
        </p:spPr>
        <p:txBody>
          <a:bodyPr anchor="b">
            <a:noAutofit/>
          </a:bodyPr>
          <a:lstStyle>
            <a:lvl1pPr marL="0" indent="0">
              <a:buNone/>
              <a:defRPr sz="1875"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645026" y="1432207"/>
            <a:ext cx="4041775" cy="2730291"/>
          </a:xfrm>
        </p:spPr>
        <p:txBody>
          <a:bodyPr/>
          <a:lstStyle>
            <a:lvl1pPr>
              <a:defRPr sz="1725"/>
            </a:lvl1pPr>
            <a:lvl2pPr>
              <a:defRPr sz="1575"/>
            </a:lvl2pPr>
            <a:lvl3pPr>
              <a:defRPr sz="1425"/>
            </a:lvl3pPr>
            <a:lvl4pPr>
              <a:defRPr sz="1275"/>
            </a:lvl4pPr>
            <a:lvl5pPr>
              <a:defRPr sz="1275"/>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p:cNvSpPr>
            <a:spLocks noGrp="1"/>
          </p:cNvSpPr>
          <p:nvPr>
            <p:ph type="dt" sz="half" idx="10"/>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11" name="Footer Placeholder 4"/>
          <p:cNvSpPr>
            <a:spLocks noGrp="1"/>
          </p:cNvSpPr>
          <p:nvPr>
            <p:ph type="ftr" sz="quarter" idx="11"/>
          </p:nvPr>
        </p:nvSpPr>
        <p:spPr>
          <a:xfrm>
            <a:off x="2551366" y="4887516"/>
            <a:ext cx="299227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5365" y="0"/>
            <a:ext cx="8962435" cy="857250"/>
          </a:xfrm>
        </p:spPr>
        <p:txBody>
          <a:bodyPr>
            <a:normAutofit/>
          </a:bodyPr>
          <a:lstStyle>
            <a:lvl1pPr>
              <a:defRPr sz="2625">
                <a:latin typeface="Arial" pitchFamily="34" charset="0"/>
                <a:cs typeface="Arial" pitchFamily="34" charset="0"/>
              </a:defRPr>
            </a:lvl1pPr>
          </a:lstStyle>
          <a:p>
            <a:r>
              <a:rPr lang="en-US" dirty="0"/>
              <a:t>Click to edit Master title style</a:t>
            </a:r>
          </a:p>
        </p:txBody>
      </p:sp>
      <p:sp>
        <p:nvSpPr>
          <p:cNvPr id="6" name="Date Placeholder 3"/>
          <p:cNvSpPr>
            <a:spLocks noGrp="1"/>
          </p:cNvSpPr>
          <p:nvPr>
            <p:ph type="dt" sz="half" idx="2"/>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7" name="Footer Placeholder 4"/>
          <p:cNvSpPr>
            <a:spLocks noGrp="1"/>
          </p:cNvSpPr>
          <p:nvPr>
            <p:ph type="ftr" sz="quarter" idx="3"/>
          </p:nvPr>
        </p:nvSpPr>
        <p:spPr>
          <a:xfrm>
            <a:off x="2551366" y="4887516"/>
            <a:ext cx="299227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6" name="Footer Placeholder 4"/>
          <p:cNvSpPr>
            <a:spLocks noGrp="1"/>
          </p:cNvSpPr>
          <p:nvPr>
            <p:ph type="ftr" sz="quarter" idx="3"/>
          </p:nvPr>
        </p:nvSpPr>
        <p:spPr>
          <a:xfrm>
            <a:off x="2551366" y="4887516"/>
            <a:ext cx="299227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185110"/>
            <a:ext cx="3008313" cy="871538"/>
          </a:xfrm>
        </p:spPr>
        <p:txBody>
          <a:bodyPr anchor="b">
            <a:normAutofit/>
          </a:bodyPr>
          <a:lstStyle>
            <a:lvl1pPr algn="l">
              <a:defRPr sz="1575"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1185111"/>
            <a:ext cx="5111750" cy="3146258"/>
          </a:xfrm>
        </p:spPr>
        <p:txBody>
          <a:bodyPr/>
          <a:lstStyle>
            <a:lvl1pPr>
              <a:defRPr sz="1875"/>
            </a:lvl1pPr>
            <a:lvl2pPr>
              <a:defRPr sz="1575"/>
            </a:lvl2pPr>
            <a:lvl3pPr>
              <a:defRPr sz="1425"/>
            </a:lvl3pPr>
            <a:lvl4pPr>
              <a:defRPr sz="1275"/>
            </a:lvl4pPr>
            <a:lvl5pPr>
              <a:defRPr sz="1275"/>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2334127"/>
            <a:ext cx="3008313" cy="1997243"/>
          </a:xfrm>
        </p:spPr>
        <p:txBody>
          <a:bodyPr>
            <a:normAutofit/>
          </a:bodyPr>
          <a:lstStyle>
            <a:lvl1pPr marL="0" indent="0">
              <a:buNone/>
              <a:defRPr sz="112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7" name="Date Placeholder 3"/>
          <p:cNvSpPr>
            <a:spLocks noGrp="1"/>
          </p:cNvSpPr>
          <p:nvPr>
            <p:ph type="dt" sz="half" idx="10"/>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10" name="Footer Placeholder 4"/>
          <p:cNvSpPr>
            <a:spLocks noGrp="1"/>
          </p:cNvSpPr>
          <p:nvPr>
            <p:ph type="ftr" sz="quarter" idx="3"/>
          </p:nvPr>
        </p:nvSpPr>
        <p:spPr>
          <a:xfrm>
            <a:off x="2551366" y="4887516"/>
            <a:ext cx="299227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normAutofit/>
          </a:bodyPr>
          <a:lstStyle>
            <a:lvl1pPr algn="l">
              <a:defRPr sz="1575" b="1">
                <a:latin typeface="Arial" pitchFamily="34" charset="0"/>
                <a:cs typeface="Arial"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1004637"/>
            <a:ext cx="5486400" cy="2541044"/>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1792288" y="4025504"/>
            <a:ext cx="5486400" cy="390086"/>
          </a:xfrm>
        </p:spPr>
        <p:txBody>
          <a:bodyPr>
            <a:normAutofit/>
          </a:bodyPr>
          <a:lstStyle>
            <a:lvl1pPr marL="0" indent="0">
              <a:buNone/>
              <a:defRPr sz="112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7" name="Date Placeholder 3"/>
          <p:cNvSpPr>
            <a:spLocks noGrp="1"/>
          </p:cNvSpPr>
          <p:nvPr>
            <p:ph type="dt" sz="half" idx="10"/>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8" name="Footer Placeholder 4"/>
          <p:cNvSpPr>
            <a:spLocks noGrp="1"/>
          </p:cNvSpPr>
          <p:nvPr>
            <p:ph type="ftr" sz="quarter" idx="3"/>
          </p:nvPr>
        </p:nvSpPr>
        <p:spPr>
          <a:xfrm>
            <a:off x="2551366" y="4887516"/>
            <a:ext cx="299227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Box 11"/>
          <p:cNvSpPr txBox="1"/>
          <p:nvPr userDrawn="1"/>
        </p:nvSpPr>
        <p:spPr>
          <a:xfrm>
            <a:off x="4164241" y="4744769"/>
            <a:ext cx="853440" cy="220060"/>
          </a:xfrm>
          <a:prstGeom prst="rect">
            <a:avLst/>
          </a:prstGeom>
          <a:noFill/>
        </p:spPr>
        <p:txBody>
          <a:bodyPr wrap="square" rtlCol="0">
            <a:spAutoFit/>
          </a:bodyPr>
          <a:lstStyle/>
          <a:p>
            <a:pPr algn="ctr"/>
            <a:fld id="{D7D97018-63BF-46DF-88BC-D9A84C627B20}" type="slidenum">
              <a:rPr lang="en-US" sz="830" smtClean="0">
                <a:solidFill>
                  <a:schemeClr val="tx1"/>
                </a:solidFill>
                <a:latin typeface="Arial" panose="020B0604020202020204" pitchFamily="34" charset="0"/>
                <a:cs typeface="Arial" panose="020B0604020202020204" pitchFamily="34" charset="0"/>
              </a:rPr>
              <a:pPr algn="ctr"/>
              <a:t>‹#›</a:t>
            </a:fld>
            <a:endParaRPr lang="en-US" sz="830" dirty="0">
              <a:solidFill>
                <a:schemeClr val="tx1"/>
              </a:solidFill>
              <a:latin typeface="Arial" panose="020B0604020202020204" pitchFamily="34" charset="0"/>
              <a:cs typeface="Arial" panose="020B0604020202020204" pitchFamily="34" charset="0"/>
            </a:endParaRPr>
          </a:p>
        </p:txBody>
      </p:sp>
      <p:sp>
        <p:nvSpPr>
          <p:cNvPr id="2" name="Title Placeholder 1"/>
          <p:cNvSpPr>
            <a:spLocks noGrp="1"/>
          </p:cNvSpPr>
          <p:nvPr>
            <p:ph type="title"/>
          </p:nvPr>
        </p:nvSpPr>
        <p:spPr>
          <a:xfrm>
            <a:off x="457200" y="0"/>
            <a:ext cx="8610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958062"/>
            <a:ext cx="8229600" cy="310113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Int.jpg"/>
          <p:cNvPicPr>
            <a:picLocks noChangeAspect="1"/>
          </p:cNvPicPr>
          <p:nvPr userDrawn="1"/>
        </p:nvPicPr>
        <p:blipFill>
          <a:blip r:embed="rId13"/>
          <a:stretch>
            <a:fillRect/>
          </a:stretch>
        </p:blipFill>
        <p:spPr>
          <a:xfrm>
            <a:off x="7460887" y="4615570"/>
            <a:ext cx="1371600" cy="295466"/>
          </a:xfrm>
          <a:prstGeom prst="rect">
            <a:avLst/>
          </a:prstGeom>
        </p:spPr>
      </p:pic>
      <p:sp>
        <p:nvSpPr>
          <p:cNvPr id="16" name="Date Placeholder 3"/>
          <p:cNvSpPr>
            <a:spLocks noGrp="1"/>
          </p:cNvSpPr>
          <p:nvPr>
            <p:ph type="dt" sz="half" idx="2"/>
          </p:nvPr>
        </p:nvSpPr>
        <p:spPr>
          <a:xfrm>
            <a:off x="105365" y="4887516"/>
            <a:ext cx="2133600"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sp>
        <p:nvSpPr>
          <p:cNvPr id="17" name="Footer Placeholder 4"/>
          <p:cNvSpPr>
            <a:spLocks noGrp="1"/>
          </p:cNvSpPr>
          <p:nvPr>
            <p:ph type="ftr" sz="quarter" idx="3"/>
          </p:nvPr>
        </p:nvSpPr>
        <p:spPr>
          <a:xfrm>
            <a:off x="2551366" y="4887516"/>
            <a:ext cx="2947066" cy="273844"/>
          </a:xfrm>
          <a:prstGeom prst="rect">
            <a:avLst/>
          </a:prstGeom>
        </p:spPr>
        <p:txBody>
          <a:bodyPr vert="horz" lIns="91440" tIns="45720" rIns="91440" bIns="45720" rtlCol="0" anchor="ctr"/>
          <a:lstStyle>
            <a:lvl1pPr algn="l">
              <a:defRPr sz="825">
                <a:solidFill>
                  <a:schemeClr val="tx1">
                    <a:tint val="75000"/>
                  </a:schemeClr>
                </a:solidFill>
                <a:latin typeface="Arial" pitchFamily="34" charset="0"/>
                <a:cs typeface="Arial" pitchFamily="34" charset="0"/>
              </a:defRPr>
            </a:lvl1pPr>
          </a:lstStyle>
          <a:p>
            <a:endParaRPr lang="en-US" dirty="0"/>
          </a:p>
        </p:txBody>
      </p:sp>
      <p:pic>
        <p:nvPicPr>
          <p:cNvPr id="13" name="Picture 12">
            <a:extLst>
              <a:ext uri="{FF2B5EF4-FFF2-40B4-BE49-F238E27FC236}">
                <a16:creationId xmlns:a16="http://schemas.microsoft.com/office/drawing/2014/main" id="{AE26D3DF-BF74-49C2-9DD3-034CF8252828}"/>
              </a:ext>
            </a:extLst>
          </p:cNvPr>
          <p:cNvPicPr>
            <a:picLocks noChangeAspect="1"/>
          </p:cNvPicPr>
          <p:nvPr userDrawn="1"/>
        </p:nvPicPr>
        <p:blipFill>
          <a:blip r:embed="rId14"/>
          <a:stretch>
            <a:fillRect/>
          </a:stretch>
        </p:blipFill>
        <p:spPr>
          <a:xfrm>
            <a:off x="0" y="4291666"/>
            <a:ext cx="9144000" cy="91439"/>
          </a:xfrm>
          <a:prstGeom prst="rect">
            <a:avLst/>
          </a:prstGeom>
        </p:spPr>
      </p:pic>
      <p:sp>
        <p:nvSpPr>
          <p:cNvPr id="14" name="TextBox 6">
            <a:extLst>
              <a:ext uri="{FF2B5EF4-FFF2-40B4-BE49-F238E27FC236}">
                <a16:creationId xmlns:a16="http://schemas.microsoft.com/office/drawing/2014/main" id="{A3C53A78-CC66-47EA-9A16-0DB121C3759D}"/>
              </a:ext>
            </a:extLst>
          </p:cNvPr>
          <p:cNvSpPr txBox="1"/>
          <p:nvPr userDrawn="1"/>
        </p:nvSpPr>
        <p:spPr>
          <a:xfrm>
            <a:off x="289037" y="4665412"/>
            <a:ext cx="1464325" cy="204116"/>
          </a:xfrm>
          <a:prstGeom prst="rect">
            <a:avLst/>
          </a:prstGeom>
          <a:noFill/>
        </p:spPr>
        <p:txBody>
          <a:bodyPr wrap="square" lIns="0" tIns="38206" rIns="0" bIns="38206" rtlCol="0">
            <a:spAutoFit/>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sz="825" b="1" dirty="0">
                <a:solidFill>
                  <a:srgbClr val="005A8C"/>
                </a:solidFill>
                <a:latin typeface="Arial" pitchFamily="34" charset="0"/>
                <a:cs typeface="Arial" pitchFamily="34" charset="0"/>
              </a:rPr>
              <a:t>aba.com   |   1-800-BANKERS</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342900" rtl="0" eaLnBrk="1" latinLnBrk="0" hangingPunct="1">
        <a:spcBef>
          <a:spcPct val="0"/>
        </a:spcBef>
        <a:buNone/>
        <a:defRPr sz="2700" kern="1200">
          <a:solidFill>
            <a:schemeClr val="tx1"/>
          </a:solidFill>
          <a:latin typeface="Arial "/>
          <a:ea typeface="+mj-ea"/>
          <a:cs typeface="+mj-cs"/>
        </a:defRPr>
      </a:lvl1pPr>
    </p:titleStyle>
    <p:bodyStyle>
      <a:lvl1pPr marL="257175" indent="-257175" algn="l" defTabSz="342900" rtl="0" eaLnBrk="1" latinLnBrk="0" hangingPunct="1">
        <a:spcBef>
          <a:spcPct val="20000"/>
        </a:spcBef>
        <a:buFont typeface="Arial"/>
        <a:buChar char="•"/>
        <a:defRPr sz="1875" kern="1200">
          <a:solidFill>
            <a:srgbClr val="595959"/>
          </a:solidFill>
          <a:latin typeface="Arial" pitchFamily="34" charset="0"/>
          <a:ea typeface="+mn-ea"/>
          <a:cs typeface="Arial" pitchFamily="34" charset="0"/>
        </a:defRPr>
      </a:lvl1pPr>
      <a:lvl2pPr marL="557213" indent="-214313" algn="l" defTabSz="342900" rtl="0" eaLnBrk="1" latinLnBrk="0" hangingPunct="1">
        <a:spcBef>
          <a:spcPct val="20000"/>
        </a:spcBef>
        <a:buFont typeface="Arial"/>
        <a:buChar char="–"/>
        <a:defRPr sz="1575" kern="1200">
          <a:solidFill>
            <a:srgbClr val="595959"/>
          </a:solidFill>
          <a:latin typeface="Arial" pitchFamily="34" charset="0"/>
          <a:ea typeface="+mn-ea"/>
          <a:cs typeface="Arial" pitchFamily="34" charset="0"/>
        </a:defRPr>
      </a:lvl2pPr>
      <a:lvl3pPr marL="857250" indent="-171450" algn="l" defTabSz="342900" rtl="0" eaLnBrk="1" latinLnBrk="0" hangingPunct="1">
        <a:spcBef>
          <a:spcPct val="20000"/>
        </a:spcBef>
        <a:buFont typeface="Arial"/>
        <a:buChar char="•"/>
        <a:defRPr sz="1425" kern="1200">
          <a:solidFill>
            <a:srgbClr val="595959"/>
          </a:solidFill>
          <a:latin typeface="Arial" pitchFamily="34" charset="0"/>
          <a:ea typeface="+mn-ea"/>
          <a:cs typeface="Arial" pitchFamily="34" charset="0"/>
        </a:defRPr>
      </a:lvl3pPr>
      <a:lvl4pPr marL="1200150" indent="-171450" algn="l" defTabSz="342900" rtl="0" eaLnBrk="1" latinLnBrk="0" hangingPunct="1">
        <a:spcBef>
          <a:spcPct val="20000"/>
        </a:spcBef>
        <a:buFont typeface="Arial"/>
        <a:buChar char="–"/>
        <a:defRPr sz="1275" kern="1200">
          <a:solidFill>
            <a:srgbClr val="595959"/>
          </a:solidFill>
          <a:latin typeface="Arial" pitchFamily="34" charset="0"/>
          <a:ea typeface="+mn-ea"/>
          <a:cs typeface="Arial" pitchFamily="34" charset="0"/>
        </a:defRPr>
      </a:lvl4pPr>
      <a:lvl5pPr marL="1543050" indent="-171450" algn="l" defTabSz="342900" rtl="0" eaLnBrk="1" latinLnBrk="0" hangingPunct="1">
        <a:spcBef>
          <a:spcPct val="20000"/>
        </a:spcBef>
        <a:buFont typeface="Arial"/>
        <a:buChar char="»"/>
        <a:defRPr sz="1275" kern="1200">
          <a:solidFill>
            <a:srgbClr val="595959"/>
          </a:solidFill>
          <a:latin typeface="Arial" pitchFamily="34" charset="0"/>
          <a:ea typeface="+mn-ea"/>
          <a:cs typeface="Arial" pitchFamily="34" charset="0"/>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ddawson@aba.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kwechsler@snwlawfirm.com" TargetMode="External"/><Relationship Id="rId2" Type="http://schemas.openxmlformats.org/officeDocument/2006/relationships/hyperlink" Target="mailto:kryan@aba.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5143500"/>
          </a:xfrm>
          <a:prstGeom prst="rect">
            <a:avLst/>
          </a:prstGeom>
          <a:gradFill flip="none" rotWithShape="1">
            <a:gsLst>
              <a:gs pos="0">
                <a:srgbClr val="005A8C"/>
              </a:gs>
              <a:gs pos="100000">
                <a:schemeClr val="tx2">
                  <a:lumMod val="75000"/>
                </a:schemeClr>
              </a:gs>
            </a:gsLst>
            <a:lin ang="135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189"/>
            <a:endParaRPr lang="en-US" sz="1350">
              <a:solidFill>
                <a:prstClr val="white"/>
              </a:solidFill>
              <a:latin typeface="Calibri"/>
            </a:endParaRPr>
          </a:p>
        </p:txBody>
      </p:sp>
      <p:pic>
        <p:nvPicPr>
          <p:cNvPr id="2" name="Picture 1" descr="ABA_logo_tagline_White_Large.png"/>
          <p:cNvPicPr>
            <a:picLocks noChangeAspect="1"/>
          </p:cNvPicPr>
          <p:nvPr/>
        </p:nvPicPr>
        <p:blipFill>
          <a:blip r:embed="rId2"/>
          <a:stretch>
            <a:fillRect/>
          </a:stretch>
        </p:blipFill>
        <p:spPr>
          <a:xfrm>
            <a:off x="2854282" y="1690126"/>
            <a:ext cx="3429000" cy="1586869"/>
          </a:xfrm>
          <a:prstGeom prst="rect">
            <a:avLst/>
          </a:prstGeom>
        </p:spPr>
      </p:pic>
    </p:spTree>
    <p:extLst>
      <p:ext uri="{BB962C8B-B14F-4D97-AF65-F5344CB8AC3E}">
        <p14:creationId xmlns:p14="http://schemas.microsoft.com/office/powerpoint/2010/main" val="590510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07A66-531C-4A5B-AA9F-201466587C11}"/>
              </a:ext>
            </a:extLst>
          </p:cNvPr>
          <p:cNvSpPr>
            <a:spLocks noGrp="1"/>
          </p:cNvSpPr>
          <p:nvPr>
            <p:ph type="title"/>
          </p:nvPr>
        </p:nvSpPr>
        <p:spPr/>
        <p:txBody>
          <a:bodyPr/>
          <a:lstStyle/>
          <a:p>
            <a:r>
              <a:rPr lang="en-US" dirty="0"/>
              <a:t>Types of Transactions</a:t>
            </a:r>
          </a:p>
        </p:txBody>
      </p:sp>
      <p:sp>
        <p:nvSpPr>
          <p:cNvPr id="3" name="Content Placeholder 2">
            <a:extLst>
              <a:ext uri="{FF2B5EF4-FFF2-40B4-BE49-F238E27FC236}">
                <a16:creationId xmlns:a16="http://schemas.microsoft.com/office/drawing/2014/main" id="{24F8F155-E355-4CFB-89DC-699EAB45E965}"/>
              </a:ext>
            </a:extLst>
          </p:cNvPr>
          <p:cNvSpPr>
            <a:spLocks noGrp="1"/>
          </p:cNvSpPr>
          <p:nvPr>
            <p:ph idx="1"/>
          </p:nvPr>
        </p:nvSpPr>
        <p:spPr/>
        <p:txBody>
          <a:bodyPr>
            <a:normAutofit lnSpcReduction="10000"/>
          </a:bodyPr>
          <a:lstStyle/>
          <a:p>
            <a:r>
              <a:rPr lang="en-US" dirty="0"/>
              <a:t>Collect at point of applications, not just for originations</a:t>
            </a:r>
          </a:p>
          <a:p>
            <a:pPr lvl="1"/>
            <a:r>
              <a:rPr lang="en-US" u="sng" dirty="0"/>
              <a:t>Covered Application</a:t>
            </a:r>
            <a:r>
              <a:rPr lang="en-US" dirty="0"/>
              <a:t>: </a:t>
            </a:r>
            <a:r>
              <a:rPr lang="en-US" sz="1580" b="0" i="0" u="none" strike="noStrike" baseline="0" dirty="0"/>
              <a:t>an oral or written request for a covered credit transaction that is made in accordance with procedures used by a financial institution for the type of credit requested.</a:t>
            </a:r>
            <a:endParaRPr lang="en-US" dirty="0"/>
          </a:p>
          <a:p>
            <a:pPr marL="0" indent="0">
              <a:buNone/>
            </a:pPr>
            <a:endParaRPr lang="en-US" u="sng" dirty="0"/>
          </a:p>
          <a:p>
            <a:r>
              <a:rPr lang="en-US" u="sng" dirty="0"/>
              <a:t>Do not</a:t>
            </a:r>
            <a:r>
              <a:rPr lang="en-US" dirty="0"/>
              <a:t> collect information on </a:t>
            </a:r>
            <a:r>
              <a:rPr lang="en-US" u="sng" dirty="0"/>
              <a:t>purchases</a:t>
            </a:r>
          </a:p>
          <a:p>
            <a:pPr marL="0" indent="0">
              <a:buNone/>
            </a:pPr>
            <a:endParaRPr lang="en-US" u="sng" dirty="0"/>
          </a:p>
          <a:p>
            <a:r>
              <a:rPr lang="en-US" u="sng" dirty="0"/>
              <a:t>Do not</a:t>
            </a:r>
            <a:r>
              <a:rPr lang="en-US" dirty="0"/>
              <a:t> collect information on </a:t>
            </a:r>
            <a:r>
              <a:rPr lang="en-US" u="sng" dirty="0"/>
              <a:t>inquiries</a:t>
            </a:r>
            <a:r>
              <a:rPr lang="en-US" dirty="0"/>
              <a:t> and </a:t>
            </a:r>
            <a:r>
              <a:rPr lang="en-US" u="sng" dirty="0"/>
              <a:t>prequalification requests</a:t>
            </a:r>
          </a:p>
          <a:p>
            <a:pPr marL="0" indent="0">
              <a:buNone/>
            </a:pPr>
            <a:endParaRPr lang="en-US" dirty="0"/>
          </a:p>
          <a:p>
            <a:r>
              <a:rPr lang="en-US" dirty="0"/>
              <a:t>Collect on </a:t>
            </a:r>
            <a:r>
              <a:rPr lang="en-US" u="sng" dirty="0"/>
              <a:t>renewals</a:t>
            </a:r>
            <a:r>
              <a:rPr lang="en-US" dirty="0"/>
              <a:t> and </a:t>
            </a:r>
            <a:r>
              <a:rPr lang="en-US" u="sng" dirty="0"/>
              <a:t>extensions</a:t>
            </a:r>
            <a:r>
              <a:rPr lang="en-US" dirty="0"/>
              <a:t> </a:t>
            </a:r>
            <a:r>
              <a:rPr lang="en-US" u="sng" dirty="0"/>
              <a:t>only if</a:t>
            </a:r>
            <a:r>
              <a:rPr lang="en-US" dirty="0"/>
              <a:t> seeking additional credit</a:t>
            </a:r>
          </a:p>
          <a:p>
            <a:endParaRPr lang="en-US" dirty="0"/>
          </a:p>
          <a:p>
            <a:endParaRPr lang="en-US" dirty="0"/>
          </a:p>
        </p:txBody>
      </p:sp>
    </p:spTree>
    <p:extLst>
      <p:ext uri="{BB962C8B-B14F-4D97-AF65-F5344CB8AC3E}">
        <p14:creationId xmlns:p14="http://schemas.microsoft.com/office/powerpoint/2010/main" val="2831403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744" y="-81607"/>
            <a:ext cx="7483106" cy="857250"/>
          </a:xfrm>
        </p:spPr>
        <p:txBody>
          <a:bodyPr>
            <a:normAutofit/>
          </a:bodyPr>
          <a:lstStyle/>
          <a:p>
            <a:r>
              <a:rPr lang="en-US" dirty="0">
                <a:latin typeface="Arial" pitchFamily="34" charset="0"/>
                <a:cs typeface="Arial" pitchFamily="34" charset="0"/>
              </a:rPr>
              <a:t>Data Points</a:t>
            </a:r>
          </a:p>
        </p:txBody>
      </p:sp>
      <p:graphicFrame>
        <p:nvGraphicFramePr>
          <p:cNvPr id="3" name="Table 3">
            <a:extLst>
              <a:ext uri="{FF2B5EF4-FFF2-40B4-BE49-F238E27FC236}">
                <a16:creationId xmlns:a16="http://schemas.microsoft.com/office/drawing/2014/main" id="{A86F3A04-D267-ECAD-58E5-D12A87BB6450}"/>
              </a:ext>
            </a:extLst>
          </p:cNvPr>
          <p:cNvGraphicFramePr>
            <a:graphicFrameLocks noGrp="1"/>
          </p:cNvGraphicFramePr>
          <p:nvPr>
            <p:extLst>
              <p:ext uri="{D42A27DB-BD31-4B8C-83A1-F6EECF244321}">
                <p14:modId xmlns:p14="http://schemas.microsoft.com/office/powerpoint/2010/main" val="2561482205"/>
              </p:ext>
            </p:extLst>
          </p:nvPr>
        </p:nvGraphicFramePr>
        <p:xfrm>
          <a:off x="784371" y="539751"/>
          <a:ext cx="7399090" cy="3737661"/>
        </p:xfrm>
        <a:graphic>
          <a:graphicData uri="http://schemas.openxmlformats.org/drawingml/2006/table">
            <a:tbl>
              <a:tblPr firstRow="1" bandRow="1">
                <a:tableStyleId>{5C22544A-7EE6-4342-B048-85BDC9FD1C3A}</a:tableStyleId>
              </a:tblPr>
              <a:tblGrid>
                <a:gridCol w="2793534">
                  <a:extLst>
                    <a:ext uri="{9D8B030D-6E8A-4147-A177-3AD203B41FA5}">
                      <a16:colId xmlns:a16="http://schemas.microsoft.com/office/drawing/2014/main" val="2129251694"/>
                    </a:ext>
                  </a:extLst>
                </a:gridCol>
                <a:gridCol w="4605556">
                  <a:extLst>
                    <a:ext uri="{9D8B030D-6E8A-4147-A177-3AD203B41FA5}">
                      <a16:colId xmlns:a16="http://schemas.microsoft.com/office/drawing/2014/main" val="2336387979"/>
                    </a:ext>
                  </a:extLst>
                </a:gridCol>
              </a:tblGrid>
              <a:tr h="296987">
                <a:tc>
                  <a:txBody>
                    <a:bodyPr/>
                    <a:lstStyle/>
                    <a:p>
                      <a:r>
                        <a:rPr lang="en-US" dirty="0">
                          <a:latin typeface="Arial" panose="020B0604020202020204" pitchFamily="34" charset="0"/>
                          <a:cs typeface="Arial" panose="020B0604020202020204" pitchFamily="34" charset="0"/>
                        </a:rPr>
                        <a:t>Data Point</a:t>
                      </a:r>
                    </a:p>
                  </a:txBody>
                  <a:tcPr/>
                </a:tc>
                <a:tc>
                  <a:txBody>
                    <a:bodyPr/>
                    <a:lstStyle/>
                    <a:p>
                      <a:r>
                        <a:rPr lang="en-US" dirty="0">
                          <a:latin typeface="Arial" panose="020B0604020202020204" pitchFamily="34" charset="0"/>
                          <a:cs typeface="Arial" panose="020B0604020202020204" pitchFamily="34" charset="0"/>
                        </a:rPr>
                        <a:t>Data Point (cont.)</a:t>
                      </a:r>
                    </a:p>
                  </a:txBody>
                  <a:tcPr/>
                </a:tc>
                <a:extLst>
                  <a:ext uri="{0D108BD9-81ED-4DB2-BD59-A6C34878D82A}">
                    <a16:rowId xmlns:a16="http://schemas.microsoft.com/office/drawing/2014/main" val="2813516507"/>
                  </a:ext>
                </a:extLst>
              </a:tr>
              <a:tr h="521749">
                <a:tc>
                  <a:txBody>
                    <a:bodyPr/>
                    <a:lstStyle/>
                    <a:p>
                      <a:r>
                        <a:rPr lang="en-US" dirty="0">
                          <a:latin typeface="Arial" panose="020B0604020202020204" pitchFamily="34" charset="0"/>
                          <a:cs typeface="Arial" panose="020B0604020202020204" pitchFamily="34" charset="0"/>
                        </a:rPr>
                        <a:t>1. Unique Identifier</a:t>
                      </a:r>
                    </a:p>
                  </a:txBody>
                  <a:tcPr/>
                </a:tc>
                <a:tc>
                  <a:txBody>
                    <a:bodyPr/>
                    <a:lstStyle/>
                    <a:p>
                      <a:r>
                        <a:rPr lang="en-US" dirty="0">
                          <a:latin typeface="Arial" panose="020B0604020202020204" pitchFamily="34" charset="0"/>
                          <a:cs typeface="Arial" panose="020B0604020202020204" pitchFamily="34" charset="0"/>
                        </a:rPr>
                        <a:t>11. </a:t>
                      </a:r>
                      <a:r>
                        <a:rPr lang="en-US" sz="1350" kern="100" dirty="0">
                          <a:effectLst/>
                          <a:latin typeface="Arial" panose="020B0604020202020204" pitchFamily="34" charset="0"/>
                          <a:cs typeface="Arial" panose="020B0604020202020204" pitchFamily="34" charset="0"/>
                        </a:rPr>
                        <a:t>Pricing Information (rate; origination fee; broker fees; total non-interest fees for 1</a:t>
                      </a:r>
                      <a:r>
                        <a:rPr lang="en-US" sz="1350" kern="100" baseline="30000" dirty="0">
                          <a:effectLst/>
                          <a:latin typeface="Arial" panose="020B0604020202020204" pitchFamily="34" charset="0"/>
                          <a:cs typeface="Arial" panose="020B0604020202020204" pitchFamily="34" charset="0"/>
                        </a:rPr>
                        <a:t>st</a:t>
                      </a:r>
                      <a:r>
                        <a:rPr lang="en-US" sz="1350" kern="100" dirty="0">
                          <a:effectLst/>
                          <a:latin typeface="Arial" panose="020B0604020202020204" pitchFamily="34" charset="0"/>
                          <a:cs typeface="Arial" panose="020B0604020202020204" pitchFamily="34" charset="0"/>
                        </a:rPr>
                        <a:t> year; prepayment penalty)</a:t>
                      </a:r>
                      <a:endParaRPr lang="en-US" sz="135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54752034"/>
                  </a:ext>
                </a:extLst>
              </a:tr>
              <a:tr h="296987">
                <a:tc>
                  <a:txBody>
                    <a:bodyPr/>
                    <a:lstStyle/>
                    <a:p>
                      <a:r>
                        <a:rPr lang="en-US" dirty="0">
                          <a:latin typeface="Arial" panose="020B0604020202020204" pitchFamily="34" charset="0"/>
                          <a:cs typeface="Arial" panose="020B0604020202020204" pitchFamily="34" charset="0"/>
                        </a:rPr>
                        <a:t>2. Application Date</a:t>
                      </a:r>
                    </a:p>
                  </a:txBody>
                  <a:tcPr/>
                </a:tc>
                <a:tc>
                  <a:txBody>
                    <a:bodyPr/>
                    <a:lstStyle/>
                    <a:p>
                      <a:r>
                        <a:rPr lang="en-US" dirty="0">
                          <a:latin typeface="Arial" panose="020B0604020202020204" pitchFamily="34" charset="0"/>
                          <a:cs typeface="Arial" panose="020B0604020202020204" pitchFamily="34" charset="0"/>
                        </a:rPr>
                        <a:t>12. Census Tract</a:t>
                      </a:r>
                    </a:p>
                  </a:txBody>
                  <a:tcPr/>
                </a:tc>
                <a:extLst>
                  <a:ext uri="{0D108BD9-81ED-4DB2-BD59-A6C34878D82A}">
                    <a16:rowId xmlns:a16="http://schemas.microsoft.com/office/drawing/2014/main" val="4166814631"/>
                  </a:ext>
                </a:extLst>
              </a:tr>
              <a:tr h="296987">
                <a:tc>
                  <a:txBody>
                    <a:bodyPr/>
                    <a:lstStyle/>
                    <a:p>
                      <a:r>
                        <a:rPr lang="en-US" dirty="0">
                          <a:latin typeface="Arial" panose="020B0604020202020204" pitchFamily="34" charset="0"/>
                          <a:cs typeface="Arial" panose="020B0604020202020204" pitchFamily="34" charset="0"/>
                        </a:rPr>
                        <a:t>3. Application Method</a:t>
                      </a:r>
                    </a:p>
                  </a:txBody>
                  <a:tcPr/>
                </a:tc>
                <a:tc>
                  <a:txBody>
                    <a:bodyPr/>
                    <a:lstStyle/>
                    <a:p>
                      <a:r>
                        <a:rPr lang="en-US" dirty="0">
                          <a:latin typeface="Arial" panose="020B0604020202020204" pitchFamily="34" charset="0"/>
                          <a:cs typeface="Arial" panose="020B0604020202020204" pitchFamily="34" charset="0"/>
                        </a:rPr>
                        <a:t>13. Gross Annual Revenue</a:t>
                      </a:r>
                    </a:p>
                  </a:txBody>
                  <a:tcPr/>
                </a:tc>
                <a:extLst>
                  <a:ext uri="{0D108BD9-81ED-4DB2-BD59-A6C34878D82A}">
                    <a16:rowId xmlns:a16="http://schemas.microsoft.com/office/drawing/2014/main" val="3504557597"/>
                  </a:ext>
                </a:extLst>
              </a:tr>
              <a:tr h="296987">
                <a:tc>
                  <a:txBody>
                    <a:bodyPr/>
                    <a:lstStyle/>
                    <a:p>
                      <a:r>
                        <a:rPr lang="en-US" dirty="0">
                          <a:latin typeface="Arial" panose="020B0604020202020204" pitchFamily="34" charset="0"/>
                          <a:cs typeface="Arial" panose="020B0604020202020204" pitchFamily="34" charset="0"/>
                        </a:rPr>
                        <a:t>4. Application Recipient</a:t>
                      </a:r>
                    </a:p>
                  </a:txBody>
                  <a:tcPr/>
                </a:tc>
                <a:tc>
                  <a:txBody>
                    <a:bodyPr/>
                    <a:lstStyle/>
                    <a:p>
                      <a:r>
                        <a:rPr lang="en-US" dirty="0">
                          <a:latin typeface="Arial" panose="020B0604020202020204" pitchFamily="34" charset="0"/>
                          <a:cs typeface="Arial" panose="020B0604020202020204" pitchFamily="34" charset="0"/>
                        </a:rPr>
                        <a:t>14. NAICS Code</a:t>
                      </a:r>
                    </a:p>
                  </a:txBody>
                  <a:tcPr/>
                </a:tc>
                <a:extLst>
                  <a:ext uri="{0D108BD9-81ED-4DB2-BD59-A6C34878D82A}">
                    <a16:rowId xmlns:a16="http://schemas.microsoft.com/office/drawing/2014/main" val="593133640"/>
                  </a:ext>
                </a:extLst>
              </a:tr>
              <a:tr h="296987">
                <a:tc>
                  <a:txBody>
                    <a:bodyPr/>
                    <a:lstStyle/>
                    <a:p>
                      <a:r>
                        <a:rPr lang="en-US" dirty="0">
                          <a:latin typeface="Arial" panose="020B0604020202020204" pitchFamily="34" charset="0"/>
                          <a:cs typeface="Arial" panose="020B0604020202020204" pitchFamily="34" charset="0"/>
                        </a:rPr>
                        <a:t>5. Credit Type</a:t>
                      </a:r>
                    </a:p>
                  </a:txBody>
                  <a:tcPr/>
                </a:tc>
                <a:tc>
                  <a:txBody>
                    <a:bodyPr/>
                    <a:lstStyle/>
                    <a:p>
                      <a:r>
                        <a:rPr lang="en-US" dirty="0">
                          <a:latin typeface="Arial" panose="020B0604020202020204" pitchFamily="34" charset="0"/>
                          <a:cs typeface="Arial" panose="020B0604020202020204" pitchFamily="34" charset="0"/>
                        </a:rPr>
                        <a:t>15. Number of Workers</a:t>
                      </a:r>
                    </a:p>
                  </a:txBody>
                  <a:tcPr/>
                </a:tc>
                <a:extLst>
                  <a:ext uri="{0D108BD9-81ED-4DB2-BD59-A6C34878D82A}">
                    <a16:rowId xmlns:a16="http://schemas.microsoft.com/office/drawing/2014/main" val="2777068808"/>
                  </a:ext>
                </a:extLst>
              </a:tr>
              <a:tr h="296987">
                <a:tc>
                  <a:txBody>
                    <a:bodyPr/>
                    <a:lstStyle/>
                    <a:p>
                      <a:r>
                        <a:rPr lang="en-US" dirty="0">
                          <a:latin typeface="Arial" panose="020B0604020202020204" pitchFamily="34" charset="0"/>
                          <a:cs typeface="Arial" panose="020B0604020202020204" pitchFamily="34" charset="0"/>
                        </a:rPr>
                        <a:t>6. Credit Purpose</a:t>
                      </a:r>
                    </a:p>
                  </a:txBody>
                  <a:tcPr/>
                </a:tc>
                <a:tc>
                  <a:txBody>
                    <a:bodyPr/>
                    <a:lstStyle/>
                    <a:p>
                      <a:r>
                        <a:rPr lang="en-US" dirty="0">
                          <a:latin typeface="Arial" panose="020B0604020202020204" pitchFamily="34" charset="0"/>
                          <a:cs typeface="Arial" panose="020B0604020202020204" pitchFamily="34" charset="0"/>
                        </a:rPr>
                        <a:t>16. Time in Business</a:t>
                      </a:r>
                    </a:p>
                  </a:txBody>
                  <a:tcPr/>
                </a:tc>
                <a:extLst>
                  <a:ext uri="{0D108BD9-81ED-4DB2-BD59-A6C34878D82A}">
                    <a16:rowId xmlns:a16="http://schemas.microsoft.com/office/drawing/2014/main" val="778788045"/>
                  </a:ext>
                </a:extLst>
              </a:tr>
              <a:tr h="480268">
                <a:tc>
                  <a:txBody>
                    <a:bodyPr/>
                    <a:lstStyle/>
                    <a:p>
                      <a:r>
                        <a:rPr lang="en-US" dirty="0">
                          <a:latin typeface="Arial" panose="020B0604020202020204" pitchFamily="34" charset="0"/>
                          <a:cs typeface="Arial" panose="020B0604020202020204" pitchFamily="34" charset="0"/>
                        </a:rPr>
                        <a:t>7. Amount applied for</a:t>
                      </a:r>
                    </a:p>
                  </a:txBody>
                  <a:tcPr/>
                </a:tc>
                <a:tc>
                  <a:txBody>
                    <a:bodyPr/>
                    <a:lstStyle/>
                    <a:p>
                      <a:r>
                        <a:rPr lang="en-US" dirty="0">
                          <a:latin typeface="Arial" panose="020B0604020202020204" pitchFamily="34" charset="0"/>
                          <a:cs typeface="Arial" panose="020B0604020202020204" pitchFamily="34" charset="0"/>
                        </a:rPr>
                        <a:t>17. Minority-Owned, Women-Owned, &amp; LGBTQI+-Owned Business Status</a:t>
                      </a:r>
                    </a:p>
                  </a:txBody>
                  <a:tcPr/>
                </a:tc>
                <a:extLst>
                  <a:ext uri="{0D108BD9-81ED-4DB2-BD59-A6C34878D82A}">
                    <a16:rowId xmlns:a16="http://schemas.microsoft.com/office/drawing/2014/main" val="2928730562"/>
                  </a:ext>
                </a:extLst>
              </a:tr>
              <a:tr h="296987">
                <a:tc>
                  <a:txBody>
                    <a:bodyPr/>
                    <a:lstStyle/>
                    <a:p>
                      <a:r>
                        <a:rPr lang="en-US" dirty="0">
                          <a:latin typeface="Arial" panose="020B0604020202020204" pitchFamily="34" charset="0"/>
                          <a:cs typeface="Arial" panose="020B0604020202020204" pitchFamily="34" charset="0"/>
                        </a:rPr>
                        <a:t>8. Amount approved or originated</a:t>
                      </a:r>
                    </a:p>
                  </a:txBody>
                  <a:tcPr/>
                </a:tc>
                <a:tc>
                  <a:txBody>
                    <a:bodyPr/>
                    <a:lstStyle/>
                    <a:p>
                      <a:r>
                        <a:rPr lang="en-US" dirty="0">
                          <a:latin typeface="Arial" panose="020B0604020202020204" pitchFamily="34" charset="0"/>
                          <a:cs typeface="Arial" panose="020B0604020202020204" pitchFamily="34" charset="0"/>
                        </a:rPr>
                        <a:t>18. Ethnicity, Race &amp; Sex of Principal Owners</a:t>
                      </a:r>
                    </a:p>
                  </a:txBody>
                  <a:tcPr/>
                </a:tc>
                <a:extLst>
                  <a:ext uri="{0D108BD9-81ED-4DB2-BD59-A6C34878D82A}">
                    <a16:rowId xmlns:a16="http://schemas.microsoft.com/office/drawing/2014/main" val="3885920787"/>
                  </a:ext>
                </a:extLst>
              </a:tr>
              <a:tr h="335552">
                <a:tc>
                  <a:txBody>
                    <a:bodyPr/>
                    <a:lstStyle/>
                    <a:p>
                      <a:r>
                        <a:rPr lang="en-US" dirty="0">
                          <a:latin typeface="Arial" panose="020B0604020202020204" pitchFamily="34" charset="0"/>
                          <a:cs typeface="Arial" panose="020B0604020202020204" pitchFamily="34" charset="0"/>
                        </a:rPr>
                        <a:t>9. Action taken and date</a:t>
                      </a:r>
                    </a:p>
                  </a:txBody>
                  <a:tcPr/>
                </a:tc>
                <a:tc>
                  <a:txBody>
                    <a:bodyPr/>
                    <a:lstStyle/>
                    <a:p>
                      <a:r>
                        <a:rPr lang="en-US" dirty="0">
                          <a:latin typeface="Arial" panose="020B0604020202020204" pitchFamily="34" charset="0"/>
                          <a:cs typeface="Arial" panose="020B0604020202020204" pitchFamily="34" charset="0"/>
                        </a:rPr>
                        <a:t>19. Number of Principal Owners</a:t>
                      </a:r>
                    </a:p>
                  </a:txBody>
                  <a:tcPr/>
                </a:tc>
                <a:extLst>
                  <a:ext uri="{0D108BD9-81ED-4DB2-BD59-A6C34878D82A}">
                    <a16:rowId xmlns:a16="http://schemas.microsoft.com/office/drawing/2014/main" val="21223987"/>
                  </a:ext>
                </a:extLst>
              </a:tr>
              <a:tr h="296987">
                <a:tc>
                  <a:txBody>
                    <a:bodyPr/>
                    <a:lstStyle/>
                    <a:p>
                      <a:r>
                        <a:rPr lang="en-US" dirty="0">
                          <a:latin typeface="Arial" panose="020B0604020202020204" pitchFamily="34" charset="0"/>
                          <a:cs typeface="Arial" panose="020B0604020202020204" pitchFamily="34" charset="0"/>
                        </a:rPr>
                        <a:t>10. Denial Reasons</a:t>
                      </a:r>
                    </a:p>
                  </a:txBody>
                  <a:tcPr/>
                </a:tc>
                <a:tc>
                  <a:txBody>
                    <a:bodyPr/>
                    <a:lstStyle/>
                    <a:p>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01448598"/>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C8EDB-4C75-A508-C868-83E71062CF7A}"/>
              </a:ext>
            </a:extLst>
          </p:cNvPr>
          <p:cNvSpPr>
            <a:spLocks noGrp="1"/>
          </p:cNvSpPr>
          <p:nvPr>
            <p:ph type="title"/>
          </p:nvPr>
        </p:nvSpPr>
        <p:spPr/>
        <p:txBody>
          <a:bodyPr/>
          <a:lstStyle/>
          <a:p>
            <a:r>
              <a:rPr lang="en-US" dirty="0"/>
              <a:t>Data Point: Action Taken</a:t>
            </a:r>
          </a:p>
        </p:txBody>
      </p:sp>
      <p:sp>
        <p:nvSpPr>
          <p:cNvPr id="3" name="Content Placeholder 2">
            <a:extLst>
              <a:ext uri="{FF2B5EF4-FFF2-40B4-BE49-F238E27FC236}">
                <a16:creationId xmlns:a16="http://schemas.microsoft.com/office/drawing/2014/main" id="{21F66674-610D-F3AB-D41D-EA210310E4CD}"/>
              </a:ext>
            </a:extLst>
          </p:cNvPr>
          <p:cNvSpPr>
            <a:spLocks noGrp="1"/>
          </p:cNvSpPr>
          <p:nvPr>
            <p:ph idx="1"/>
          </p:nvPr>
        </p:nvSpPr>
        <p:spPr/>
        <p:txBody>
          <a:bodyPr/>
          <a:lstStyle/>
          <a:p>
            <a:pPr algn="l"/>
            <a:r>
              <a:rPr lang="en-US" sz="1880" b="0" i="0" u="none" strike="noStrike" baseline="0" dirty="0"/>
              <a:t>Options: </a:t>
            </a:r>
          </a:p>
          <a:p>
            <a:pPr lvl="1"/>
            <a:r>
              <a:rPr lang="en-US" sz="1500" b="0" i="0" u="none" strike="noStrike" baseline="0" dirty="0"/>
              <a:t>Originated</a:t>
            </a:r>
          </a:p>
          <a:p>
            <a:pPr lvl="1"/>
            <a:r>
              <a:rPr lang="en-US" sz="1500" b="0" i="0" u="none" strike="noStrike" baseline="0" dirty="0"/>
              <a:t>Approved but not accepted</a:t>
            </a:r>
          </a:p>
          <a:p>
            <a:pPr lvl="1"/>
            <a:r>
              <a:rPr lang="en-US" sz="1500" b="0" i="0" u="none" strike="noStrike" baseline="0" dirty="0"/>
              <a:t>Denied</a:t>
            </a:r>
          </a:p>
          <a:p>
            <a:pPr lvl="1"/>
            <a:r>
              <a:rPr lang="en-US" sz="1500" b="0" i="0" u="none" strike="noStrike" baseline="0" dirty="0"/>
              <a:t>Withdrawn by the applicant</a:t>
            </a:r>
          </a:p>
          <a:p>
            <a:pPr lvl="1"/>
            <a:r>
              <a:rPr lang="en-US" sz="1500" b="0" i="0" u="none" strike="noStrike" baseline="0" dirty="0"/>
              <a:t>Incomplete</a:t>
            </a:r>
          </a:p>
          <a:p>
            <a:pPr algn="l"/>
            <a:r>
              <a:rPr lang="en-US" dirty="0"/>
              <a:t>Based on final action taken</a:t>
            </a:r>
          </a:p>
          <a:p>
            <a:pPr algn="l"/>
            <a:r>
              <a:rPr lang="en-US" dirty="0"/>
              <a:t>Treatment of counteroffer</a:t>
            </a:r>
          </a:p>
          <a:p>
            <a:pPr algn="l"/>
            <a:r>
              <a:rPr lang="en-US" dirty="0"/>
              <a:t>Treatment of conditional approvals</a:t>
            </a:r>
          </a:p>
        </p:txBody>
      </p:sp>
    </p:spTree>
    <p:extLst>
      <p:ext uri="{BB962C8B-B14F-4D97-AF65-F5344CB8AC3E}">
        <p14:creationId xmlns:p14="http://schemas.microsoft.com/office/powerpoint/2010/main" val="392249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07A66-531C-4A5B-AA9F-201466587C11}"/>
              </a:ext>
            </a:extLst>
          </p:cNvPr>
          <p:cNvSpPr>
            <a:spLocks noGrp="1"/>
          </p:cNvSpPr>
          <p:nvPr>
            <p:ph type="title"/>
          </p:nvPr>
        </p:nvSpPr>
        <p:spPr/>
        <p:txBody>
          <a:bodyPr/>
          <a:lstStyle/>
          <a:p>
            <a:r>
              <a:rPr lang="en-US" dirty="0"/>
              <a:t>Data Point: Gross Annual Revenue</a:t>
            </a:r>
          </a:p>
        </p:txBody>
      </p:sp>
      <p:sp>
        <p:nvSpPr>
          <p:cNvPr id="3" name="Content Placeholder 2">
            <a:extLst>
              <a:ext uri="{FF2B5EF4-FFF2-40B4-BE49-F238E27FC236}">
                <a16:creationId xmlns:a16="http://schemas.microsoft.com/office/drawing/2014/main" id="{24F8F155-E355-4CFB-89DC-699EAB45E965}"/>
              </a:ext>
            </a:extLst>
          </p:cNvPr>
          <p:cNvSpPr>
            <a:spLocks noGrp="1"/>
          </p:cNvSpPr>
          <p:nvPr>
            <p:ph idx="1"/>
          </p:nvPr>
        </p:nvSpPr>
        <p:spPr/>
        <p:txBody>
          <a:bodyPr>
            <a:normAutofit fontScale="92500" lnSpcReduction="20000"/>
          </a:bodyPr>
          <a:lstStyle/>
          <a:p>
            <a:r>
              <a:rPr lang="en-US" sz="1880" dirty="0"/>
              <a:t>Applicant’s GAR for the preceding fiscal year</a:t>
            </a:r>
          </a:p>
          <a:p>
            <a:pPr marL="0" indent="0" algn="l">
              <a:buNone/>
            </a:pPr>
            <a:endParaRPr lang="en-US" sz="1880" dirty="0"/>
          </a:p>
          <a:p>
            <a:pPr algn="l"/>
            <a:r>
              <a:rPr lang="en-US" sz="1880" dirty="0"/>
              <a:t>Rely on applicant-provided; but if verified, report verified information</a:t>
            </a:r>
            <a:endParaRPr lang="en-US" sz="1880" b="0" i="0" u="none" strike="noStrike" baseline="0" dirty="0"/>
          </a:p>
          <a:p>
            <a:pPr marL="0" indent="0" algn="l">
              <a:buNone/>
            </a:pPr>
            <a:endParaRPr lang="en-US" sz="1880" b="0" i="1" u="none" strike="noStrike" baseline="0" dirty="0"/>
          </a:p>
          <a:p>
            <a:pPr algn="l"/>
            <a:r>
              <a:rPr lang="en-US" sz="1880" b="0" i="1" u="none" strike="noStrike" baseline="0" dirty="0"/>
              <a:t>What was the gross annual revenue of the business applying for credit in its last full fiscal year? Gross annual revenue is the amount of money the business earned before subtracting taxes and other expenses. You may provide gross annual revenue calculated using any reasonable method.</a:t>
            </a:r>
          </a:p>
          <a:p>
            <a:pPr algn="l"/>
            <a:endParaRPr lang="en-US" sz="1880" dirty="0"/>
          </a:p>
          <a:p>
            <a:pPr algn="l"/>
            <a:r>
              <a:rPr lang="en-US" sz="1880" dirty="0"/>
              <a:t>Affiliate revenue</a:t>
            </a:r>
          </a:p>
          <a:p>
            <a:pPr marL="0" indent="0" algn="l">
              <a:buNone/>
            </a:pPr>
            <a:endParaRPr lang="en-US" sz="1880" dirty="0"/>
          </a:p>
          <a:p>
            <a:pPr algn="l"/>
            <a:r>
              <a:rPr lang="en-US" sz="1880" dirty="0"/>
              <a:t>Startups</a:t>
            </a:r>
          </a:p>
        </p:txBody>
      </p:sp>
    </p:spTree>
    <p:extLst>
      <p:ext uri="{BB962C8B-B14F-4D97-AF65-F5344CB8AC3E}">
        <p14:creationId xmlns:p14="http://schemas.microsoft.com/office/powerpoint/2010/main" val="3780658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07A66-531C-4A5B-AA9F-201466587C11}"/>
              </a:ext>
            </a:extLst>
          </p:cNvPr>
          <p:cNvSpPr>
            <a:spLocks noGrp="1"/>
          </p:cNvSpPr>
          <p:nvPr>
            <p:ph type="title"/>
          </p:nvPr>
        </p:nvSpPr>
        <p:spPr/>
        <p:txBody>
          <a:bodyPr/>
          <a:lstStyle/>
          <a:p>
            <a:r>
              <a:rPr lang="en-US" dirty="0"/>
              <a:t>Data Points: Protected Demographic Information</a:t>
            </a:r>
          </a:p>
        </p:txBody>
      </p:sp>
      <p:sp>
        <p:nvSpPr>
          <p:cNvPr id="3" name="Content Placeholder 2">
            <a:extLst>
              <a:ext uri="{FF2B5EF4-FFF2-40B4-BE49-F238E27FC236}">
                <a16:creationId xmlns:a16="http://schemas.microsoft.com/office/drawing/2014/main" id="{24F8F155-E355-4CFB-89DC-699EAB45E965}"/>
              </a:ext>
            </a:extLst>
          </p:cNvPr>
          <p:cNvSpPr>
            <a:spLocks noGrp="1"/>
          </p:cNvSpPr>
          <p:nvPr>
            <p:ph idx="1"/>
          </p:nvPr>
        </p:nvSpPr>
        <p:spPr/>
        <p:txBody>
          <a:bodyPr>
            <a:normAutofit/>
          </a:bodyPr>
          <a:lstStyle/>
          <a:p>
            <a:pPr algn="l"/>
            <a:r>
              <a:rPr lang="en-US" sz="1800" b="0" i="1" u="none" strike="noStrike" baseline="0" dirty="0"/>
              <a:t>Minority-owned, women-owned, and LGBTQI+-owned business statuses</a:t>
            </a:r>
            <a:r>
              <a:rPr lang="en-US" sz="1800" b="0" i="0" u="none" strike="noStrike" baseline="0" dirty="0"/>
              <a:t>. Whether the applicant is a minority-owned, women-owned, and/or LGBTQI+-owned business. </a:t>
            </a:r>
          </a:p>
          <a:p>
            <a:pPr marL="0" indent="0" algn="l">
              <a:buNone/>
            </a:pPr>
            <a:endParaRPr lang="en-US" sz="1800" b="0" i="0" u="none" strike="noStrike" baseline="0" dirty="0"/>
          </a:p>
          <a:p>
            <a:pPr algn="l"/>
            <a:r>
              <a:rPr lang="en-US" sz="1800" b="0" i="1" u="none" strike="noStrike" baseline="0" dirty="0"/>
              <a:t>Ethnicity, race, and sex of principal owners</a:t>
            </a:r>
            <a:r>
              <a:rPr lang="en-US" sz="1800" b="0" i="0" u="none" strike="noStrike" baseline="0" dirty="0"/>
              <a:t>. </a:t>
            </a:r>
          </a:p>
          <a:p>
            <a:pPr marL="0" indent="0" algn="l">
              <a:buNone/>
            </a:pPr>
            <a:endParaRPr lang="en-US" sz="1800" b="0" i="0" u="none" strike="noStrike" baseline="0" dirty="0"/>
          </a:p>
          <a:p>
            <a:pPr algn="l"/>
            <a:r>
              <a:rPr lang="en-US" sz="1800" b="0" i="0" u="none" strike="noStrike" baseline="0" dirty="0"/>
              <a:t>When requesting protected demographic information, the FI must inform the applicant that the FI cannot discriminate on the basis of this info, or on whether the applicant provides this information.</a:t>
            </a:r>
          </a:p>
        </p:txBody>
      </p:sp>
    </p:spTree>
    <p:extLst>
      <p:ext uri="{BB962C8B-B14F-4D97-AF65-F5344CB8AC3E}">
        <p14:creationId xmlns:p14="http://schemas.microsoft.com/office/powerpoint/2010/main" val="981062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07A66-531C-4A5B-AA9F-201466587C11}"/>
              </a:ext>
            </a:extLst>
          </p:cNvPr>
          <p:cNvSpPr>
            <a:spLocks noGrp="1"/>
          </p:cNvSpPr>
          <p:nvPr>
            <p:ph type="title"/>
          </p:nvPr>
        </p:nvSpPr>
        <p:spPr/>
        <p:txBody>
          <a:bodyPr/>
          <a:lstStyle/>
          <a:p>
            <a:r>
              <a:rPr lang="en-US" dirty="0"/>
              <a:t>Data Points: Protected Demographic Info (cont.)</a:t>
            </a:r>
          </a:p>
        </p:txBody>
      </p:sp>
      <p:sp>
        <p:nvSpPr>
          <p:cNvPr id="3" name="Content Placeholder 2">
            <a:extLst>
              <a:ext uri="{FF2B5EF4-FFF2-40B4-BE49-F238E27FC236}">
                <a16:creationId xmlns:a16="http://schemas.microsoft.com/office/drawing/2014/main" id="{24F8F155-E355-4CFB-89DC-699EAB45E965}"/>
              </a:ext>
            </a:extLst>
          </p:cNvPr>
          <p:cNvSpPr>
            <a:spLocks noGrp="1"/>
          </p:cNvSpPr>
          <p:nvPr>
            <p:ph idx="1"/>
          </p:nvPr>
        </p:nvSpPr>
        <p:spPr/>
        <p:txBody>
          <a:bodyPr>
            <a:normAutofit/>
          </a:bodyPr>
          <a:lstStyle/>
          <a:p>
            <a:r>
              <a:rPr lang="en-US" dirty="0"/>
              <a:t>Sample form for data collection (Appendix E)</a:t>
            </a:r>
          </a:p>
          <a:p>
            <a:pPr marL="0" indent="0">
              <a:buNone/>
            </a:pPr>
            <a:endParaRPr lang="en-US" dirty="0"/>
          </a:p>
          <a:p>
            <a:r>
              <a:rPr lang="en-US" dirty="0"/>
              <a:t>Minority-owned, women-owned, and LGBTQI+-owned status</a:t>
            </a:r>
          </a:p>
          <a:p>
            <a:pPr marL="0" indent="0">
              <a:buNone/>
            </a:pPr>
            <a:endParaRPr lang="en-US" dirty="0"/>
          </a:p>
          <a:p>
            <a:r>
              <a:rPr lang="en-US" dirty="0"/>
              <a:t>Individual must own/control more than 50% </a:t>
            </a:r>
            <a:r>
              <a:rPr lang="en-US" u="sng" dirty="0"/>
              <a:t>and</a:t>
            </a:r>
            <a:r>
              <a:rPr lang="en-US" dirty="0"/>
              <a:t> more than 50% of profits must accrue to such individual</a:t>
            </a:r>
          </a:p>
          <a:p>
            <a:pPr marL="0" indent="0">
              <a:buNone/>
            </a:pPr>
            <a:endParaRPr lang="en-US" dirty="0"/>
          </a:p>
          <a:p>
            <a:r>
              <a:rPr lang="en-US" dirty="0"/>
              <a:t>Ownership (vs. principal owner)</a:t>
            </a:r>
          </a:p>
        </p:txBody>
      </p:sp>
    </p:spTree>
    <p:extLst>
      <p:ext uri="{BB962C8B-B14F-4D97-AF65-F5344CB8AC3E}">
        <p14:creationId xmlns:p14="http://schemas.microsoft.com/office/powerpoint/2010/main" val="2359379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07A66-531C-4A5B-AA9F-201466587C11}"/>
              </a:ext>
            </a:extLst>
          </p:cNvPr>
          <p:cNvSpPr>
            <a:spLocks noGrp="1"/>
          </p:cNvSpPr>
          <p:nvPr>
            <p:ph type="title"/>
          </p:nvPr>
        </p:nvSpPr>
        <p:spPr/>
        <p:txBody>
          <a:bodyPr/>
          <a:lstStyle/>
          <a:p>
            <a:r>
              <a:rPr lang="en-US" dirty="0"/>
              <a:t>Data Points: Protected Demographic Info (cont.)</a:t>
            </a:r>
          </a:p>
        </p:txBody>
      </p:sp>
      <p:sp>
        <p:nvSpPr>
          <p:cNvPr id="3" name="Content Placeholder 2">
            <a:extLst>
              <a:ext uri="{FF2B5EF4-FFF2-40B4-BE49-F238E27FC236}">
                <a16:creationId xmlns:a16="http://schemas.microsoft.com/office/drawing/2014/main" id="{24F8F155-E355-4CFB-89DC-699EAB45E965}"/>
              </a:ext>
            </a:extLst>
          </p:cNvPr>
          <p:cNvSpPr>
            <a:spLocks noGrp="1"/>
          </p:cNvSpPr>
          <p:nvPr>
            <p:ph idx="1"/>
          </p:nvPr>
        </p:nvSpPr>
        <p:spPr/>
        <p:txBody>
          <a:bodyPr/>
          <a:lstStyle/>
          <a:p>
            <a:r>
              <a:rPr lang="en-US" dirty="0"/>
              <a:t>Principal owner(s) (vs. ownership)</a:t>
            </a:r>
          </a:p>
          <a:p>
            <a:pPr marL="0" indent="0">
              <a:buNone/>
            </a:pPr>
            <a:endParaRPr lang="en-US" sz="1200" dirty="0"/>
          </a:p>
          <a:p>
            <a:r>
              <a:rPr lang="en-US" dirty="0"/>
              <a:t>Ethnicity: Hispanic or Latino with disaggregated subcategories</a:t>
            </a:r>
          </a:p>
          <a:p>
            <a:pPr marL="0" indent="0">
              <a:buNone/>
            </a:pPr>
            <a:endParaRPr lang="en-US" sz="1200" dirty="0"/>
          </a:p>
          <a:p>
            <a:r>
              <a:rPr lang="en-US" dirty="0"/>
              <a:t>Race: 5 aggregate races plus disaggregated subcategories</a:t>
            </a:r>
          </a:p>
          <a:p>
            <a:pPr marL="0" indent="0">
              <a:buNone/>
            </a:pPr>
            <a:endParaRPr lang="en-US" sz="1200" dirty="0"/>
          </a:p>
          <a:p>
            <a:r>
              <a:rPr lang="en-US" dirty="0"/>
              <a:t>Sex/Gender: Free form text</a:t>
            </a:r>
          </a:p>
          <a:p>
            <a:endParaRPr lang="en-US" sz="1200" dirty="0"/>
          </a:p>
          <a:p>
            <a:r>
              <a:rPr lang="en-US" dirty="0"/>
              <a:t>No verification, visual observation or surname analysis</a:t>
            </a:r>
          </a:p>
          <a:p>
            <a:pPr marL="0" indent="0">
              <a:buNone/>
            </a:pPr>
            <a:endParaRPr lang="en-US" dirty="0"/>
          </a:p>
        </p:txBody>
      </p:sp>
    </p:spTree>
    <p:extLst>
      <p:ext uri="{BB962C8B-B14F-4D97-AF65-F5344CB8AC3E}">
        <p14:creationId xmlns:p14="http://schemas.microsoft.com/office/powerpoint/2010/main" val="2014680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07A66-531C-4A5B-AA9F-201466587C11}"/>
              </a:ext>
            </a:extLst>
          </p:cNvPr>
          <p:cNvSpPr>
            <a:spLocks noGrp="1"/>
          </p:cNvSpPr>
          <p:nvPr>
            <p:ph type="title"/>
          </p:nvPr>
        </p:nvSpPr>
        <p:spPr/>
        <p:txBody>
          <a:bodyPr/>
          <a:lstStyle/>
          <a:p>
            <a:r>
              <a:rPr lang="en-US" dirty="0"/>
              <a:t>Data Point: Pricing</a:t>
            </a:r>
          </a:p>
        </p:txBody>
      </p:sp>
      <p:sp>
        <p:nvSpPr>
          <p:cNvPr id="3" name="Content Placeholder 2">
            <a:extLst>
              <a:ext uri="{FF2B5EF4-FFF2-40B4-BE49-F238E27FC236}">
                <a16:creationId xmlns:a16="http://schemas.microsoft.com/office/drawing/2014/main" id="{24F8F155-E355-4CFB-89DC-699EAB45E965}"/>
              </a:ext>
            </a:extLst>
          </p:cNvPr>
          <p:cNvSpPr>
            <a:spLocks noGrp="1"/>
          </p:cNvSpPr>
          <p:nvPr>
            <p:ph idx="1"/>
          </p:nvPr>
        </p:nvSpPr>
        <p:spPr/>
        <p:txBody>
          <a:bodyPr/>
          <a:lstStyle/>
          <a:p>
            <a:r>
              <a:rPr lang="en-US" dirty="0"/>
              <a:t>Interest Rate</a:t>
            </a:r>
          </a:p>
          <a:p>
            <a:r>
              <a:rPr lang="en-US" dirty="0"/>
              <a:t>If rate variable, margin, index name, value of index, and introductory rate period</a:t>
            </a:r>
          </a:p>
          <a:p>
            <a:r>
              <a:rPr lang="en-US" dirty="0"/>
              <a:t>For merchant cash advance, the discount</a:t>
            </a:r>
          </a:p>
          <a:p>
            <a:r>
              <a:rPr lang="en-US" dirty="0"/>
              <a:t>Origination fee(s)</a:t>
            </a:r>
          </a:p>
          <a:p>
            <a:r>
              <a:rPr lang="en-US" dirty="0"/>
              <a:t>Broker fee(s) and whether consumer paid broker directly</a:t>
            </a:r>
          </a:p>
          <a:p>
            <a:r>
              <a:rPr lang="en-US" dirty="0"/>
              <a:t>Total non-interest fees for first year</a:t>
            </a:r>
          </a:p>
          <a:p>
            <a:r>
              <a:rPr lang="en-US" dirty="0"/>
              <a:t>Whether FI could have imposed a prepayment penalty and if it did impose a PPP</a:t>
            </a:r>
          </a:p>
        </p:txBody>
      </p:sp>
    </p:spTree>
    <p:extLst>
      <p:ext uri="{BB962C8B-B14F-4D97-AF65-F5344CB8AC3E}">
        <p14:creationId xmlns:p14="http://schemas.microsoft.com/office/powerpoint/2010/main" val="3206707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699F4-11A2-6CDD-BA22-144D96E117AB}"/>
              </a:ext>
            </a:extLst>
          </p:cNvPr>
          <p:cNvSpPr>
            <a:spLocks noGrp="1"/>
          </p:cNvSpPr>
          <p:nvPr>
            <p:ph type="title"/>
          </p:nvPr>
        </p:nvSpPr>
        <p:spPr/>
        <p:txBody>
          <a:bodyPr/>
          <a:lstStyle/>
          <a:p>
            <a:r>
              <a:rPr lang="en-US" dirty="0"/>
              <a:t>Data Points – Safe Harbors</a:t>
            </a:r>
          </a:p>
        </p:txBody>
      </p:sp>
      <p:sp>
        <p:nvSpPr>
          <p:cNvPr id="3" name="Content Placeholder 2">
            <a:extLst>
              <a:ext uri="{FF2B5EF4-FFF2-40B4-BE49-F238E27FC236}">
                <a16:creationId xmlns:a16="http://schemas.microsoft.com/office/drawing/2014/main" id="{8EBAD753-27F5-9B7E-7237-387CDBFADDDA}"/>
              </a:ext>
            </a:extLst>
          </p:cNvPr>
          <p:cNvSpPr>
            <a:spLocks noGrp="1"/>
          </p:cNvSpPr>
          <p:nvPr>
            <p:ph idx="1"/>
          </p:nvPr>
        </p:nvSpPr>
        <p:spPr/>
        <p:txBody>
          <a:bodyPr/>
          <a:lstStyle/>
          <a:p>
            <a:r>
              <a:rPr lang="en-US" u="sng" dirty="0"/>
              <a:t>Application Date</a:t>
            </a:r>
            <a:r>
              <a:rPr lang="en-US" dirty="0"/>
              <a:t>: within 3 business days of actual application date</a:t>
            </a:r>
          </a:p>
          <a:p>
            <a:r>
              <a:rPr lang="en-US" u="sng" dirty="0"/>
              <a:t>Census Tract</a:t>
            </a:r>
            <a:r>
              <a:rPr lang="en-US" dirty="0"/>
              <a:t>: incorrect entry for census tract obtained by correct use of geocoding tool provided by the FFIEC or the Bureau</a:t>
            </a:r>
          </a:p>
          <a:p>
            <a:r>
              <a:rPr lang="en-US" u="sng" dirty="0"/>
              <a:t>NAICS Code</a:t>
            </a:r>
            <a:r>
              <a:rPr lang="en-US" dirty="0"/>
              <a:t>: incorrect entry for a 3-digit NAICS code, provided that the FI obtained the code by: (</a:t>
            </a:r>
            <a:r>
              <a:rPr lang="en-US" dirty="0" err="1"/>
              <a:t>i</a:t>
            </a:r>
            <a:r>
              <a:rPr lang="en-US" dirty="0"/>
              <a:t>) relying on an applicant’s representation or on an appropriate third-party source; or (ii) identifying the NAICS code itself; and </a:t>
            </a:r>
          </a:p>
          <a:p>
            <a:r>
              <a:rPr lang="en-US" u="sng" dirty="0"/>
              <a:t>Protected Demographic Info</a:t>
            </a:r>
            <a:r>
              <a:rPr lang="en-US" dirty="0"/>
              <a:t>: Collection of this info after an initially erroneous determination that an application is a small business</a:t>
            </a:r>
          </a:p>
        </p:txBody>
      </p:sp>
    </p:spTree>
    <p:extLst>
      <p:ext uri="{BB962C8B-B14F-4D97-AF65-F5344CB8AC3E}">
        <p14:creationId xmlns:p14="http://schemas.microsoft.com/office/powerpoint/2010/main" val="2376974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6002E-1550-6399-DC99-A38136DCEC22}"/>
              </a:ext>
            </a:extLst>
          </p:cNvPr>
          <p:cNvSpPr>
            <a:spLocks noGrp="1"/>
          </p:cNvSpPr>
          <p:nvPr>
            <p:ph type="title"/>
          </p:nvPr>
        </p:nvSpPr>
        <p:spPr/>
        <p:txBody>
          <a:bodyPr/>
          <a:lstStyle/>
          <a:p>
            <a:r>
              <a:rPr lang="en-US" dirty="0"/>
              <a:t>3. How Do You Collect the Data?</a:t>
            </a:r>
          </a:p>
        </p:txBody>
      </p:sp>
      <p:sp>
        <p:nvSpPr>
          <p:cNvPr id="3" name="Content Placeholder 2">
            <a:extLst>
              <a:ext uri="{FF2B5EF4-FFF2-40B4-BE49-F238E27FC236}">
                <a16:creationId xmlns:a16="http://schemas.microsoft.com/office/drawing/2014/main" id="{2E2CFE31-040E-D258-6179-6062309B66BE}"/>
              </a:ext>
            </a:extLst>
          </p:cNvPr>
          <p:cNvSpPr>
            <a:spLocks noGrp="1"/>
          </p:cNvSpPr>
          <p:nvPr>
            <p:ph idx="1"/>
          </p:nvPr>
        </p:nvSpPr>
        <p:spPr/>
        <p:txBody>
          <a:bodyPr/>
          <a:lstStyle/>
          <a:p>
            <a:r>
              <a:rPr lang="en-US" dirty="0"/>
              <a:t>Applicant Provided Data</a:t>
            </a:r>
          </a:p>
          <a:p>
            <a:pPr marL="0" indent="0">
              <a:buNone/>
            </a:pPr>
            <a:endParaRPr lang="en-US" dirty="0"/>
          </a:p>
          <a:p>
            <a:r>
              <a:rPr lang="en-US" dirty="0"/>
              <a:t>Standards for Collecting Applicant Provided Data</a:t>
            </a:r>
          </a:p>
          <a:p>
            <a:pPr marL="0" indent="0">
              <a:buNone/>
            </a:pPr>
            <a:endParaRPr lang="en-US" dirty="0"/>
          </a:p>
          <a:p>
            <a:r>
              <a:rPr lang="en-US" dirty="0"/>
              <a:t>Procedures for Data Collection</a:t>
            </a:r>
          </a:p>
          <a:p>
            <a:pPr marL="0" indent="0">
              <a:buNone/>
            </a:pPr>
            <a:endParaRPr lang="en-US" dirty="0"/>
          </a:p>
          <a:p>
            <a:r>
              <a:rPr lang="en-US" dirty="0"/>
              <a:t>Firewall </a:t>
            </a:r>
          </a:p>
          <a:p>
            <a:endParaRPr lang="en-US" dirty="0"/>
          </a:p>
        </p:txBody>
      </p:sp>
    </p:spTree>
    <p:extLst>
      <p:ext uri="{BB962C8B-B14F-4D97-AF65-F5344CB8AC3E}">
        <p14:creationId xmlns:p14="http://schemas.microsoft.com/office/powerpoint/2010/main" val="3448580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7B506-D687-4A92-96B1-FFCAA4C8560E}"/>
              </a:ext>
            </a:extLst>
          </p:cNvPr>
          <p:cNvSpPr txBox="1">
            <a:spLocks/>
          </p:cNvSpPr>
          <p:nvPr/>
        </p:nvSpPr>
        <p:spPr>
          <a:xfrm>
            <a:off x="2070585" y="1821656"/>
            <a:ext cx="4785643" cy="1071563"/>
          </a:xfrm>
          <a:prstGeom prst="rect">
            <a:avLst/>
          </a:prstGeom>
        </p:spPr>
        <p:txBody>
          <a:bodyPr anchor="t">
            <a:normAutofit fontScale="85000" lnSpcReduction="20000"/>
          </a:bodyPr>
          <a:lstStyle>
            <a:lvl1pPr algn="l" defTabSz="342900" rtl="0" eaLnBrk="1" latinLnBrk="0" hangingPunct="1">
              <a:spcBef>
                <a:spcPct val="0"/>
              </a:spcBef>
              <a:buNone/>
              <a:defRPr sz="2700" kern="1200">
                <a:solidFill>
                  <a:schemeClr val="tx1"/>
                </a:solidFill>
                <a:latin typeface="Arial "/>
                <a:ea typeface="+mj-ea"/>
                <a:cs typeface="+mj-cs"/>
              </a:defRPr>
            </a:lvl1pPr>
          </a:lstStyle>
          <a:p>
            <a:r>
              <a:rPr lang="en-US" sz="3300" dirty="0">
                <a:solidFill>
                  <a:srgbClr val="005A8C"/>
                </a:solidFill>
                <a:cs typeface="Arial Bold"/>
              </a:rPr>
              <a:t>CFPB’s Small Business Data Rule (1071)</a:t>
            </a:r>
            <a:br>
              <a:rPr lang="en-US" sz="3300" dirty="0">
                <a:solidFill>
                  <a:srgbClr val="005A8C"/>
                </a:solidFill>
                <a:cs typeface="Arial Bold"/>
              </a:rPr>
            </a:br>
            <a:endParaRPr lang="en-US" sz="2325" dirty="0">
              <a:solidFill>
                <a:srgbClr val="005A8C"/>
              </a:solidFill>
              <a:cs typeface="Arial Bold"/>
            </a:endParaRPr>
          </a:p>
        </p:txBody>
      </p:sp>
    </p:spTree>
    <p:extLst>
      <p:ext uri="{BB962C8B-B14F-4D97-AF65-F5344CB8AC3E}">
        <p14:creationId xmlns:p14="http://schemas.microsoft.com/office/powerpoint/2010/main" val="4240680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8E85D-5183-3D38-776C-031D27ED4974}"/>
              </a:ext>
            </a:extLst>
          </p:cNvPr>
          <p:cNvSpPr>
            <a:spLocks noGrp="1"/>
          </p:cNvSpPr>
          <p:nvPr>
            <p:ph type="title"/>
          </p:nvPr>
        </p:nvSpPr>
        <p:spPr/>
        <p:txBody>
          <a:bodyPr/>
          <a:lstStyle/>
          <a:p>
            <a:r>
              <a:rPr lang="en-US">
                <a:latin typeface="Arial"/>
                <a:cs typeface="Arial"/>
              </a:rPr>
              <a:t>Applicant provided data – special rules </a:t>
            </a:r>
            <a:endParaRPr lang="en-US"/>
          </a:p>
        </p:txBody>
      </p:sp>
      <p:sp>
        <p:nvSpPr>
          <p:cNvPr id="3" name="Content Placeholder 2">
            <a:extLst>
              <a:ext uri="{FF2B5EF4-FFF2-40B4-BE49-F238E27FC236}">
                <a16:creationId xmlns:a16="http://schemas.microsoft.com/office/drawing/2014/main" id="{C3720F8B-0853-67EB-BFBB-097EEBB09C10}"/>
              </a:ext>
            </a:extLst>
          </p:cNvPr>
          <p:cNvSpPr>
            <a:spLocks noGrp="1"/>
          </p:cNvSpPr>
          <p:nvPr>
            <p:ph idx="1"/>
          </p:nvPr>
        </p:nvSpPr>
        <p:spPr/>
        <p:txBody>
          <a:bodyPr vert="horz" lIns="68580" tIns="34290" rIns="68580" bIns="34290" rtlCol="0" anchor="t">
            <a:normAutofit/>
          </a:bodyPr>
          <a:lstStyle/>
          <a:p>
            <a:pPr marL="256699" indent="-256699"/>
            <a:r>
              <a:rPr lang="en-US" dirty="0">
                <a:latin typeface="Arial"/>
                <a:cs typeface="Arial"/>
              </a:rPr>
              <a:t>For applicant provided data points, FIs may rely on information provided by the applicant or third party</a:t>
            </a:r>
          </a:p>
          <a:p>
            <a:pPr marL="256699" indent="-256699"/>
            <a:r>
              <a:rPr lang="en-US" dirty="0">
                <a:latin typeface="Arial"/>
                <a:cs typeface="Arial"/>
              </a:rPr>
              <a:t>Not required to verify, but if FI does verify, must report verified information</a:t>
            </a:r>
          </a:p>
          <a:p>
            <a:pPr marL="256699" indent="-256699"/>
            <a:r>
              <a:rPr lang="en-US" dirty="0">
                <a:latin typeface="Arial"/>
                <a:cs typeface="Arial"/>
              </a:rPr>
              <a:t>If applicant updates previously provided data, FI must report updated data</a:t>
            </a:r>
          </a:p>
          <a:p>
            <a:pPr marL="256699" indent="-256699"/>
            <a:r>
              <a:rPr lang="en-US" dirty="0">
                <a:latin typeface="Arial"/>
                <a:cs typeface="Arial"/>
              </a:rPr>
              <a:t>Applicant provided data points are:</a:t>
            </a:r>
          </a:p>
          <a:p>
            <a:pPr marL="556737" lvl="1" indent="-256699"/>
            <a:r>
              <a:rPr lang="en-US" dirty="0">
                <a:latin typeface="Arial"/>
                <a:cs typeface="Arial"/>
              </a:rPr>
              <a:t>Credit type, purpose, amount applied for, address, GAR, NAICs code, number of workers, minority/women/LGBTQI+ status, race, ethnicity and sex of principal owners, number of principal owners</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26130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a:cs typeface="Arial"/>
              </a:rPr>
              <a:t>Standards for collecting applicant provided data</a:t>
            </a:r>
          </a:p>
        </p:txBody>
      </p:sp>
      <p:sp>
        <p:nvSpPr>
          <p:cNvPr id="3" name="Content Placeholder 2"/>
          <p:cNvSpPr>
            <a:spLocks noGrp="1"/>
          </p:cNvSpPr>
          <p:nvPr>
            <p:ph idx="1"/>
          </p:nvPr>
        </p:nvSpPr>
        <p:spPr/>
        <p:txBody>
          <a:bodyPr vert="horz" lIns="68580" tIns="34290" rIns="68580" bIns="34290" rtlCol="0" anchor="t">
            <a:normAutofit/>
          </a:bodyPr>
          <a:lstStyle/>
          <a:p>
            <a:pPr marL="0" indent="0">
              <a:buNone/>
            </a:pPr>
            <a:endParaRPr lang="en-US"/>
          </a:p>
          <a:p>
            <a:pPr marL="256699" indent="-256699"/>
            <a:r>
              <a:rPr lang="en-US">
                <a:latin typeface="Arial"/>
                <a:cs typeface="Arial"/>
              </a:rPr>
              <a:t>For “applicant provided data points,” the FI must NOT discourage applicants from providing data and...</a:t>
            </a:r>
          </a:p>
          <a:p>
            <a:pPr marL="0" indent="0">
              <a:buNone/>
            </a:pPr>
            <a:endParaRPr lang="en-US">
              <a:latin typeface="Arial"/>
              <a:cs typeface="Arial"/>
            </a:endParaRPr>
          </a:p>
          <a:p>
            <a:pPr marL="256699" indent="-256699"/>
            <a:r>
              <a:rPr lang="en-US">
                <a:latin typeface="Arial"/>
                <a:cs typeface="Arial"/>
              </a:rPr>
              <a:t>FIs </a:t>
            </a:r>
            <a:r>
              <a:rPr lang="en-US" u="sng">
                <a:latin typeface="Arial"/>
                <a:cs typeface="Arial"/>
              </a:rPr>
              <a:t>must</a:t>
            </a:r>
            <a:r>
              <a:rPr lang="en-US">
                <a:latin typeface="Arial"/>
                <a:cs typeface="Arial"/>
              </a:rPr>
              <a:t> maintain procedures to collect the data at a time and manner  “reasonably designed to” get a response from the applicant</a:t>
            </a:r>
          </a:p>
          <a:p>
            <a:pPr marL="256699" indent="-256699"/>
            <a:endParaRPr lang="en-US"/>
          </a:p>
        </p:txBody>
      </p:sp>
    </p:spTree>
    <p:extLst>
      <p:ext uri="{BB962C8B-B14F-4D97-AF65-F5344CB8AC3E}">
        <p14:creationId xmlns:p14="http://schemas.microsoft.com/office/powerpoint/2010/main" val="1386206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Arial"/>
                <a:cs typeface="Arial"/>
              </a:rPr>
              <a:t>Procedures for data collection</a:t>
            </a:r>
          </a:p>
        </p:txBody>
      </p:sp>
      <p:sp>
        <p:nvSpPr>
          <p:cNvPr id="3" name="Content Placeholder 2"/>
          <p:cNvSpPr>
            <a:spLocks noGrp="1"/>
          </p:cNvSpPr>
          <p:nvPr>
            <p:ph idx="1"/>
          </p:nvPr>
        </p:nvSpPr>
        <p:spPr/>
        <p:txBody>
          <a:bodyPr vert="horz" lIns="68580" tIns="34290" rIns="68580" bIns="34290" rtlCol="0" anchor="t">
            <a:normAutofit lnSpcReduction="10000"/>
          </a:bodyPr>
          <a:lstStyle/>
          <a:p>
            <a:pPr marL="256699" indent="-256699"/>
            <a:r>
              <a:rPr lang="en-US"/>
              <a:t>FIs </a:t>
            </a:r>
            <a:r>
              <a:rPr lang="en-US" u="sng"/>
              <a:t>must</a:t>
            </a:r>
            <a:r>
              <a:rPr lang="en-US"/>
              <a:t> have procedures to </a:t>
            </a:r>
            <a:r>
              <a:rPr lang="en-US" u="sng"/>
              <a:t>identify and respond to</a:t>
            </a:r>
            <a:r>
              <a:rPr lang="en-US"/>
              <a:t> evidence of discouragement, including low response rates</a:t>
            </a:r>
          </a:p>
          <a:p>
            <a:pPr marL="0" indent="0">
              <a:buNone/>
            </a:pPr>
            <a:endParaRPr lang="en-US" sz="1800">
              <a:latin typeface="Arial"/>
              <a:cs typeface="Arial"/>
            </a:endParaRPr>
          </a:p>
          <a:p>
            <a:pPr marL="556736" lvl="1" indent="-213836"/>
            <a:r>
              <a:rPr lang="en-US" sz="1800">
                <a:latin typeface="Arial"/>
                <a:cs typeface="Arial"/>
              </a:rPr>
              <a:t>Includes monitoring for low response rates</a:t>
            </a:r>
          </a:p>
          <a:p>
            <a:pPr marL="342900" lvl="1" indent="0">
              <a:buNone/>
            </a:pPr>
            <a:endParaRPr lang="en-US" sz="1800">
              <a:latin typeface="Arial"/>
              <a:cs typeface="Arial"/>
            </a:endParaRPr>
          </a:p>
          <a:p>
            <a:pPr marL="556736" lvl="1" indent="-213836"/>
            <a:r>
              <a:rPr lang="en-US" sz="1800">
                <a:latin typeface="Arial"/>
                <a:cs typeface="Arial"/>
              </a:rPr>
              <a:t>Monitoring for significant irregularities in any particular response that might suggest steering, interference or discouragement</a:t>
            </a:r>
          </a:p>
          <a:p>
            <a:pPr marL="342900" lvl="1" indent="0">
              <a:buNone/>
            </a:pPr>
            <a:endParaRPr lang="en-US" sz="1800">
              <a:latin typeface="Arial"/>
              <a:cs typeface="Arial"/>
            </a:endParaRPr>
          </a:p>
          <a:p>
            <a:pPr marL="556736" lvl="1" indent="-213836"/>
            <a:r>
              <a:rPr lang="en-US" sz="1800">
                <a:latin typeface="Arial"/>
                <a:cs typeface="Arial"/>
              </a:rPr>
              <a:t>Monitoring by loan officer, division, location, or other factors, even if FI does NOT have low response rates</a:t>
            </a:r>
          </a:p>
        </p:txBody>
      </p:sp>
    </p:spTree>
    <p:extLst>
      <p:ext uri="{BB962C8B-B14F-4D97-AF65-F5344CB8AC3E}">
        <p14:creationId xmlns:p14="http://schemas.microsoft.com/office/powerpoint/2010/main" val="3397691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076F2-690A-306A-2120-FEDBC8A9F592}"/>
              </a:ext>
            </a:extLst>
          </p:cNvPr>
          <p:cNvSpPr>
            <a:spLocks noGrp="1"/>
          </p:cNvSpPr>
          <p:nvPr>
            <p:ph type="title"/>
          </p:nvPr>
        </p:nvSpPr>
        <p:spPr/>
        <p:txBody>
          <a:bodyPr>
            <a:normAutofit fontScale="90000"/>
          </a:bodyPr>
          <a:lstStyle/>
          <a:p>
            <a:r>
              <a:rPr lang="en-US">
                <a:latin typeface="Arial"/>
                <a:cs typeface="Arial"/>
              </a:rPr>
              <a:t>Rules for applicant-provided data collected directly from the applicant</a:t>
            </a:r>
            <a:endParaRPr lang="en-US"/>
          </a:p>
        </p:txBody>
      </p:sp>
      <p:sp>
        <p:nvSpPr>
          <p:cNvPr id="3" name="Content Placeholder 2">
            <a:extLst>
              <a:ext uri="{FF2B5EF4-FFF2-40B4-BE49-F238E27FC236}">
                <a16:creationId xmlns:a16="http://schemas.microsoft.com/office/drawing/2014/main" id="{1801D66E-3534-BAF3-BC46-1DD22DC8B45D}"/>
              </a:ext>
            </a:extLst>
          </p:cNvPr>
          <p:cNvSpPr>
            <a:spLocks noGrp="1"/>
          </p:cNvSpPr>
          <p:nvPr>
            <p:ph idx="1"/>
          </p:nvPr>
        </p:nvSpPr>
        <p:spPr/>
        <p:txBody>
          <a:bodyPr vert="horz" lIns="68580" tIns="34290" rIns="68580" bIns="34290" rtlCol="0" anchor="t">
            <a:normAutofit/>
          </a:bodyPr>
          <a:lstStyle/>
          <a:p>
            <a:pPr marL="256699" indent="-256699"/>
            <a:r>
              <a:rPr lang="en-US" dirty="0">
                <a:latin typeface="Arial"/>
                <a:cs typeface="Arial"/>
              </a:rPr>
              <a:t>Procedures reasonably designed to get a response include:</a:t>
            </a:r>
          </a:p>
          <a:p>
            <a:pPr marL="556736" lvl="1" indent="-213836"/>
            <a:r>
              <a:rPr lang="en-US" dirty="0">
                <a:latin typeface="Arial"/>
                <a:cs typeface="Arial"/>
              </a:rPr>
              <a:t>The “initial request” must come before notice of final action is given</a:t>
            </a:r>
          </a:p>
          <a:p>
            <a:pPr marL="556736" lvl="1" indent="-213836"/>
            <a:endParaRPr lang="en-US" dirty="0">
              <a:latin typeface="Arial"/>
              <a:cs typeface="Arial"/>
            </a:endParaRPr>
          </a:p>
          <a:p>
            <a:pPr marL="556736" lvl="1" indent="-213836"/>
            <a:r>
              <a:rPr lang="en-US" dirty="0">
                <a:latin typeface="Arial"/>
                <a:cs typeface="Arial"/>
              </a:rPr>
              <a:t>Collection must not have the effect of discouraging responses</a:t>
            </a:r>
          </a:p>
          <a:p>
            <a:pPr marL="556736" lvl="1" indent="-213836"/>
            <a:endParaRPr lang="en-US" dirty="0">
              <a:latin typeface="Arial"/>
              <a:cs typeface="Arial"/>
            </a:endParaRPr>
          </a:p>
          <a:p>
            <a:pPr marL="556736" lvl="1" indent="-213836"/>
            <a:r>
              <a:rPr lang="en-US" u="sng" dirty="0">
                <a:latin typeface="Arial"/>
                <a:cs typeface="Arial"/>
              </a:rPr>
              <a:t>Low response</a:t>
            </a:r>
            <a:r>
              <a:rPr lang="en-US" dirty="0">
                <a:latin typeface="Arial"/>
                <a:cs typeface="Arial"/>
              </a:rPr>
              <a:t> rate indicates procedures may be inadequate</a:t>
            </a:r>
          </a:p>
          <a:p>
            <a:pPr marL="342900" lvl="1" indent="0">
              <a:buNone/>
            </a:pPr>
            <a:endParaRPr lang="en-US" dirty="0">
              <a:latin typeface="Arial"/>
              <a:cs typeface="Arial"/>
            </a:endParaRPr>
          </a:p>
          <a:p>
            <a:pPr marL="556736" lvl="1" indent="-213836"/>
            <a:r>
              <a:rPr lang="en-US" dirty="0">
                <a:latin typeface="Arial"/>
                <a:cs typeface="Arial"/>
              </a:rPr>
              <a:t>The request must be prominently displayed or presented</a:t>
            </a:r>
            <a:endParaRPr lang="en-US" dirty="0"/>
          </a:p>
          <a:p>
            <a:pPr marL="342900" lvl="1" indent="0">
              <a:buNone/>
            </a:pPr>
            <a:endParaRPr lang="en-US" dirty="0">
              <a:latin typeface="Arial"/>
              <a:cs typeface="Arial"/>
            </a:endParaRPr>
          </a:p>
          <a:p>
            <a:pPr marL="556736" lvl="1" indent="-213836"/>
            <a:r>
              <a:rPr lang="en-US" dirty="0">
                <a:latin typeface="Arial"/>
                <a:cs typeface="Arial"/>
              </a:rPr>
              <a:t>Applicants must be able to respond easily</a:t>
            </a:r>
            <a:endParaRPr lang="en-US" dirty="0"/>
          </a:p>
          <a:p>
            <a:pPr marL="256699" indent="-256699">
              <a:buFont typeface="Calibri"/>
              <a:buChar char="-"/>
            </a:pPr>
            <a:endParaRPr lang="en-US" dirty="0"/>
          </a:p>
          <a:p>
            <a:pPr marL="256699" indent="-256699"/>
            <a:endParaRPr lang="en-US" dirty="0"/>
          </a:p>
        </p:txBody>
      </p:sp>
    </p:spTree>
    <p:extLst>
      <p:ext uri="{BB962C8B-B14F-4D97-AF65-F5344CB8AC3E}">
        <p14:creationId xmlns:p14="http://schemas.microsoft.com/office/powerpoint/2010/main" val="31282132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942D8-99E0-8E99-3C50-111F38FB4C4F}"/>
              </a:ext>
            </a:extLst>
          </p:cNvPr>
          <p:cNvSpPr>
            <a:spLocks noGrp="1"/>
          </p:cNvSpPr>
          <p:nvPr>
            <p:ph type="title"/>
          </p:nvPr>
        </p:nvSpPr>
        <p:spPr/>
        <p:txBody>
          <a:bodyPr>
            <a:normAutofit fontScale="90000"/>
          </a:bodyPr>
          <a:lstStyle/>
          <a:p>
            <a:r>
              <a:rPr lang="en-US">
                <a:latin typeface="Arial"/>
                <a:cs typeface="Arial"/>
              </a:rPr>
              <a:t>Special rules for collecting and maintaining demographic information</a:t>
            </a:r>
            <a:endParaRPr lang="en-US"/>
          </a:p>
        </p:txBody>
      </p:sp>
      <p:sp>
        <p:nvSpPr>
          <p:cNvPr id="3" name="Content Placeholder 2">
            <a:extLst>
              <a:ext uri="{FF2B5EF4-FFF2-40B4-BE49-F238E27FC236}">
                <a16:creationId xmlns:a16="http://schemas.microsoft.com/office/drawing/2014/main" id="{62579D34-C937-BA38-C748-E89BFE1234B1}"/>
              </a:ext>
            </a:extLst>
          </p:cNvPr>
          <p:cNvSpPr>
            <a:spLocks noGrp="1"/>
          </p:cNvSpPr>
          <p:nvPr>
            <p:ph idx="1"/>
          </p:nvPr>
        </p:nvSpPr>
        <p:spPr/>
        <p:txBody>
          <a:bodyPr vert="horz" lIns="68580" tIns="34290" rIns="68580" bIns="34290" rtlCol="0" anchor="t">
            <a:normAutofit/>
          </a:bodyPr>
          <a:lstStyle/>
          <a:p>
            <a:pPr marL="256699" indent="-256699"/>
            <a:r>
              <a:rPr lang="en-US">
                <a:latin typeface="Arial"/>
                <a:cs typeface="Arial"/>
              </a:rPr>
              <a:t>FI must keep the race, ethnicity, and sex of principal owners, and minority/women/LGBTQI+ status separate from the rest of the application</a:t>
            </a:r>
          </a:p>
          <a:p>
            <a:pPr marL="0" indent="0">
              <a:buNone/>
            </a:pPr>
            <a:endParaRPr lang="en-US">
              <a:latin typeface="Arial"/>
              <a:cs typeface="Arial"/>
            </a:endParaRPr>
          </a:p>
          <a:p>
            <a:pPr marL="256699" indent="-256699"/>
            <a:r>
              <a:rPr lang="en-US">
                <a:latin typeface="Arial"/>
                <a:cs typeface="Arial"/>
              </a:rPr>
              <a:t>If the FI provides a paper or electronic data collection form, it must not be part of the application form or any other document the FI uses to provide or collect any other information</a:t>
            </a:r>
            <a:endParaRPr lang="en-US"/>
          </a:p>
        </p:txBody>
      </p:sp>
    </p:spTree>
    <p:extLst>
      <p:ext uri="{BB962C8B-B14F-4D97-AF65-F5344CB8AC3E}">
        <p14:creationId xmlns:p14="http://schemas.microsoft.com/office/powerpoint/2010/main" val="2591792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86311-FC84-1293-F553-FF1092AC4650}"/>
              </a:ext>
            </a:extLst>
          </p:cNvPr>
          <p:cNvSpPr>
            <a:spLocks noGrp="1"/>
          </p:cNvSpPr>
          <p:nvPr>
            <p:ph type="title"/>
          </p:nvPr>
        </p:nvSpPr>
        <p:spPr/>
        <p:txBody>
          <a:bodyPr/>
          <a:lstStyle/>
          <a:p>
            <a:r>
              <a:rPr lang="en-US" dirty="0"/>
              <a:t>“Firewall” for Protected Demographic Information</a:t>
            </a:r>
          </a:p>
        </p:txBody>
      </p:sp>
      <p:sp>
        <p:nvSpPr>
          <p:cNvPr id="3" name="Content Placeholder 2">
            <a:extLst>
              <a:ext uri="{FF2B5EF4-FFF2-40B4-BE49-F238E27FC236}">
                <a16:creationId xmlns:a16="http://schemas.microsoft.com/office/drawing/2014/main" id="{28D68C6C-AB6F-0545-458E-395798273333}"/>
              </a:ext>
            </a:extLst>
          </p:cNvPr>
          <p:cNvSpPr>
            <a:spLocks noGrp="1"/>
          </p:cNvSpPr>
          <p:nvPr>
            <p:ph idx="1"/>
          </p:nvPr>
        </p:nvSpPr>
        <p:spPr/>
        <p:txBody>
          <a:bodyPr/>
          <a:lstStyle/>
          <a:p>
            <a:pPr marL="342900" marR="0" lvl="0" indent="-342900">
              <a:spcBef>
                <a:spcPts val="0"/>
              </a:spcBef>
              <a:spcAft>
                <a:spcPts val="325"/>
              </a:spcAft>
              <a:buSzPts val="1000"/>
              <a:buFont typeface="Symbol" panose="05050102010706020507" pitchFamily="18" charset="2"/>
              <a:buChar char=""/>
              <a:tabLst>
                <a:tab pos="457200" algn="l"/>
              </a:tabLst>
            </a:pPr>
            <a:r>
              <a:rPr lang="en-US" sz="1800" dirty="0">
                <a:solidFill>
                  <a:srgbClr val="474747"/>
                </a:solidFill>
                <a:effectLst/>
                <a:latin typeface="Arial" panose="020B0604020202020204" pitchFamily="34" charset="0"/>
                <a:ea typeface="Times New Roman" panose="02020603050405020304" pitchFamily="18" charset="0"/>
              </a:rPr>
              <a:t>FIs must “firewall” the demographic information from employees and officers involved in making any determination concerning the covered application </a:t>
            </a:r>
          </a:p>
          <a:p>
            <a:pPr marL="0" marR="0" lvl="0" indent="0">
              <a:spcBef>
                <a:spcPts val="0"/>
              </a:spcBef>
              <a:spcAft>
                <a:spcPts val="325"/>
              </a:spcAft>
              <a:buSzPts val="1000"/>
              <a:buNone/>
              <a:tabLst>
                <a:tab pos="457200" algn="l"/>
              </a:tabLst>
            </a:pPr>
            <a:endParaRPr lang="en-US" sz="1800" dirty="0">
              <a:solidFill>
                <a:srgbClr val="474747"/>
              </a:solidFill>
              <a:effectLst/>
              <a:latin typeface="Calibri" panose="020F0502020204030204" pitchFamily="34" charset="0"/>
              <a:ea typeface="Calibri" panose="020F0502020204030204" pitchFamily="34" charset="0"/>
            </a:endParaRPr>
          </a:p>
          <a:p>
            <a:pPr marL="342900" marR="0" lvl="0" indent="-342900">
              <a:spcBef>
                <a:spcPts val="0"/>
              </a:spcBef>
              <a:spcAft>
                <a:spcPts val="325"/>
              </a:spcAft>
              <a:buSzPts val="1000"/>
              <a:buFont typeface="Symbol" panose="05050102010706020507" pitchFamily="18" charset="2"/>
              <a:buChar char=""/>
              <a:tabLst>
                <a:tab pos="457200" algn="l"/>
              </a:tabLst>
            </a:pPr>
            <a:r>
              <a:rPr lang="en-US" sz="1800" dirty="0">
                <a:solidFill>
                  <a:srgbClr val="474747"/>
                </a:solidFill>
                <a:effectLst/>
                <a:latin typeface="Arial" panose="020B0604020202020204" pitchFamily="34" charset="0"/>
                <a:ea typeface="Times New Roman" panose="02020603050405020304" pitchFamily="18" charset="0"/>
              </a:rPr>
              <a:t>"Involved in making any determination" means </a:t>
            </a:r>
            <a:r>
              <a:rPr lang="en-US" sz="1800" u="sng" dirty="0">
                <a:solidFill>
                  <a:srgbClr val="474747"/>
                </a:solidFill>
                <a:effectLst/>
                <a:latin typeface="Arial" panose="020B0604020202020204" pitchFamily="34" charset="0"/>
                <a:ea typeface="Times New Roman" panose="02020603050405020304" pitchFamily="18" charset="0"/>
              </a:rPr>
              <a:t>participating</a:t>
            </a:r>
            <a:r>
              <a:rPr lang="en-US" sz="1800" dirty="0">
                <a:solidFill>
                  <a:srgbClr val="474747"/>
                </a:solidFill>
                <a:effectLst/>
                <a:latin typeface="Arial" panose="020B0604020202020204" pitchFamily="34" charset="0"/>
                <a:ea typeface="Times New Roman" panose="02020603050405020304" pitchFamily="18" charset="0"/>
              </a:rPr>
              <a:t> in decisions about the application </a:t>
            </a:r>
          </a:p>
          <a:p>
            <a:pPr marL="0" marR="0" lvl="0" indent="0">
              <a:spcBef>
                <a:spcPts val="0"/>
              </a:spcBef>
              <a:spcAft>
                <a:spcPts val="325"/>
              </a:spcAft>
              <a:buSzPts val="1000"/>
              <a:buNone/>
              <a:tabLst>
                <a:tab pos="457200" algn="l"/>
              </a:tabLst>
            </a:pPr>
            <a:endParaRPr lang="en-US" sz="1800" dirty="0">
              <a:solidFill>
                <a:srgbClr val="474747"/>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sng" dirty="0">
                <a:solidFill>
                  <a:srgbClr val="474747"/>
                </a:solidFill>
                <a:effectLst/>
                <a:latin typeface="Arial" panose="020B0604020202020204" pitchFamily="34" charset="0"/>
                <a:ea typeface="Times New Roman" panose="02020603050405020304" pitchFamily="18" charset="0"/>
              </a:rPr>
              <a:t>Exception:</a:t>
            </a:r>
            <a:r>
              <a:rPr lang="en-US" sz="1800" dirty="0">
                <a:solidFill>
                  <a:srgbClr val="474747"/>
                </a:solidFill>
                <a:effectLst/>
                <a:latin typeface="Arial" panose="020B0604020202020204" pitchFamily="34" charset="0"/>
                <a:ea typeface="Times New Roman" panose="02020603050405020304" pitchFamily="18" charset="0"/>
              </a:rPr>
              <a:t> The firewall does not apply if the FI determines that it is not feasible to limit access to the demographic information and the FI notifies the applicant (when asking for the demographic information) that employees will have access but are prohibited from discriminating against the applicant</a:t>
            </a:r>
            <a:endParaRPr lang="en-US" sz="1800" dirty="0">
              <a:solidFill>
                <a:srgbClr val="474747"/>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5775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56FDB-7D1C-61B8-721B-A33C82F1BA99}"/>
              </a:ext>
            </a:extLst>
          </p:cNvPr>
          <p:cNvSpPr>
            <a:spLocks noGrp="1"/>
          </p:cNvSpPr>
          <p:nvPr>
            <p:ph type="title"/>
          </p:nvPr>
        </p:nvSpPr>
        <p:spPr/>
        <p:txBody>
          <a:bodyPr/>
          <a:lstStyle/>
          <a:p>
            <a:r>
              <a:rPr lang="en-US" dirty="0"/>
              <a:t>4. When Must You Comply with the Rule</a:t>
            </a:r>
          </a:p>
        </p:txBody>
      </p:sp>
      <p:sp>
        <p:nvSpPr>
          <p:cNvPr id="3" name="Content Placeholder 2">
            <a:extLst>
              <a:ext uri="{FF2B5EF4-FFF2-40B4-BE49-F238E27FC236}">
                <a16:creationId xmlns:a16="http://schemas.microsoft.com/office/drawing/2014/main" id="{51AC68D7-C986-9C24-45C4-E5C512C16DE5}"/>
              </a:ext>
            </a:extLst>
          </p:cNvPr>
          <p:cNvSpPr>
            <a:spLocks noGrp="1"/>
          </p:cNvSpPr>
          <p:nvPr>
            <p:ph idx="1"/>
          </p:nvPr>
        </p:nvSpPr>
        <p:spPr/>
        <p:txBody>
          <a:bodyPr/>
          <a:lstStyle/>
          <a:p>
            <a:r>
              <a:rPr lang="en-US" dirty="0"/>
              <a:t>Tiered Compliance</a:t>
            </a:r>
          </a:p>
          <a:p>
            <a:pPr marL="0" indent="0">
              <a:buNone/>
            </a:pPr>
            <a:endParaRPr lang="en-US" dirty="0"/>
          </a:p>
          <a:p>
            <a:r>
              <a:rPr lang="en-US" dirty="0"/>
              <a:t>Determining Your Tier</a:t>
            </a:r>
          </a:p>
        </p:txBody>
      </p:sp>
    </p:spTree>
    <p:extLst>
      <p:ext uri="{BB962C8B-B14F-4D97-AF65-F5344CB8AC3E}">
        <p14:creationId xmlns:p14="http://schemas.microsoft.com/office/powerpoint/2010/main" val="2895322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When Does a FI </a:t>
            </a:r>
            <a:r>
              <a:rPr lang="en-US" u="sng" dirty="0">
                <a:latin typeface="Arial"/>
                <a:cs typeface="Arial"/>
              </a:rPr>
              <a:t>First</a:t>
            </a:r>
            <a:r>
              <a:rPr lang="en-US" dirty="0">
                <a:latin typeface="Arial"/>
                <a:cs typeface="Arial"/>
              </a:rPr>
              <a:t> Start Collecting Data?</a:t>
            </a:r>
          </a:p>
        </p:txBody>
      </p:sp>
      <p:sp>
        <p:nvSpPr>
          <p:cNvPr id="3" name="Content Placeholder 2"/>
          <p:cNvSpPr>
            <a:spLocks noGrp="1"/>
          </p:cNvSpPr>
          <p:nvPr>
            <p:ph idx="1"/>
          </p:nvPr>
        </p:nvSpPr>
        <p:spPr/>
        <p:txBody>
          <a:bodyPr vert="horz" lIns="68580" tIns="34290" rIns="68580" bIns="34290" rtlCol="0" anchor="t">
            <a:normAutofit fontScale="92500"/>
          </a:bodyPr>
          <a:lstStyle/>
          <a:p>
            <a:pPr marL="256699" indent="-256699"/>
            <a:r>
              <a:rPr lang="en-US" b="1" u="sng" dirty="0">
                <a:latin typeface="Arial"/>
                <a:cs typeface="Arial"/>
              </a:rPr>
              <a:t>Tier 1: </a:t>
            </a:r>
            <a:r>
              <a:rPr lang="en-US" u="sng" dirty="0">
                <a:latin typeface="Arial"/>
                <a:cs typeface="Arial"/>
              </a:rPr>
              <a:t>Oct. 1, 2024</a:t>
            </a:r>
            <a:r>
              <a:rPr lang="en-US" dirty="0">
                <a:latin typeface="Arial"/>
                <a:cs typeface="Arial"/>
              </a:rPr>
              <a:t>, for FIs that originated 2500 or more covered transactions in each of 2022 and 2023. Report to CFPB June 1, 2025</a:t>
            </a:r>
          </a:p>
          <a:p>
            <a:pPr marL="0" indent="0">
              <a:buNone/>
            </a:pPr>
            <a:endParaRPr lang="en-US" u="sng" dirty="0"/>
          </a:p>
          <a:p>
            <a:pPr marL="256699" indent="-256699"/>
            <a:r>
              <a:rPr lang="en-US" b="1" u="sng" dirty="0">
                <a:latin typeface="Arial"/>
                <a:cs typeface="Arial"/>
              </a:rPr>
              <a:t>Tier 2:</a:t>
            </a:r>
            <a:r>
              <a:rPr lang="en-US" u="sng" dirty="0">
                <a:latin typeface="Arial"/>
                <a:cs typeface="Arial"/>
              </a:rPr>
              <a:t> Apr. 1, 2025</a:t>
            </a:r>
            <a:r>
              <a:rPr lang="en-US" dirty="0">
                <a:latin typeface="Arial"/>
                <a:cs typeface="Arial"/>
              </a:rPr>
              <a:t>, for FIs that are not in tier one and originated at least 500 covered loans in each of 2022 and 2023. Report to CFPB June 1, 2026</a:t>
            </a:r>
          </a:p>
          <a:p>
            <a:pPr marL="0" indent="0">
              <a:buNone/>
            </a:pPr>
            <a:endParaRPr lang="en-US" dirty="0"/>
          </a:p>
          <a:p>
            <a:pPr marL="256699" indent="-256699"/>
            <a:r>
              <a:rPr lang="en-US" b="1" u="sng" dirty="0">
                <a:latin typeface="Arial"/>
                <a:cs typeface="Arial"/>
              </a:rPr>
              <a:t>Tier 3: </a:t>
            </a:r>
            <a:r>
              <a:rPr lang="en-US" u="sng" dirty="0">
                <a:latin typeface="Arial"/>
                <a:cs typeface="Arial"/>
              </a:rPr>
              <a:t>Jan. 1, 2026</a:t>
            </a:r>
            <a:r>
              <a:rPr lang="en-US" dirty="0">
                <a:latin typeface="Arial"/>
                <a:cs typeface="Arial"/>
              </a:rPr>
              <a:t>, for FIs that are not in tier 1 or tier 2 and originated at least 100 covered loans in each of 2022 and 2023. Report to CFPB June 1, 2027</a:t>
            </a:r>
          </a:p>
          <a:p>
            <a:pPr marL="256699" indent="-256699"/>
            <a:endParaRPr lang="en-US" dirty="0">
              <a:latin typeface="Arial"/>
              <a:cs typeface="Arial"/>
            </a:endParaRPr>
          </a:p>
          <a:p>
            <a:pPr marL="256699" indent="-256699"/>
            <a:r>
              <a:rPr lang="en-US" dirty="0">
                <a:latin typeface="Arial"/>
                <a:cs typeface="Arial"/>
              </a:rPr>
              <a:t>Early compliance permitted (12 months prior; protected demographic data)</a:t>
            </a:r>
          </a:p>
        </p:txBody>
      </p:sp>
    </p:spTree>
    <p:extLst>
      <p:ext uri="{BB962C8B-B14F-4D97-AF65-F5344CB8AC3E}">
        <p14:creationId xmlns:p14="http://schemas.microsoft.com/office/powerpoint/2010/main" val="1073765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How Does a FI Count Originations to Identify its Tier?</a:t>
            </a:r>
          </a:p>
        </p:txBody>
      </p:sp>
      <p:sp>
        <p:nvSpPr>
          <p:cNvPr id="3" name="Content Placeholder 2"/>
          <p:cNvSpPr>
            <a:spLocks noGrp="1"/>
          </p:cNvSpPr>
          <p:nvPr>
            <p:ph idx="1"/>
          </p:nvPr>
        </p:nvSpPr>
        <p:spPr/>
        <p:txBody>
          <a:bodyPr vert="horz" lIns="68580" tIns="34290" rIns="68580" bIns="34290" rtlCol="0" anchor="t">
            <a:normAutofit/>
          </a:bodyPr>
          <a:lstStyle/>
          <a:p>
            <a:pPr marL="256699" indent="-256699"/>
            <a:r>
              <a:rPr lang="en-US" dirty="0">
                <a:latin typeface="Arial"/>
                <a:cs typeface="Arial"/>
              </a:rPr>
              <a:t>FIs count certain “covered transactions” to “small businesses” in 2022 and 2023</a:t>
            </a:r>
          </a:p>
          <a:p>
            <a:pPr marL="256699" indent="-256699"/>
            <a:endParaRPr lang="en-US" dirty="0">
              <a:latin typeface="Arial"/>
              <a:cs typeface="Arial"/>
            </a:endParaRPr>
          </a:p>
          <a:p>
            <a:pPr marL="256699" indent="-256699"/>
            <a:r>
              <a:rPr lang="en-US" dirty="0">
                <a:latin typeface="Arial"/>
                <a:cs typeface="Arial"/>
              </a:rPr>
              <a:t>FIs may use </a:t>
            </a:r>
            <a:r>
              <a:rPr lang="en-US" u="sng" dirty="0">
                <a:latin typeface="Arial"/>
                <a:cs typeface="Arial"/>
              </a:rPr>
              <a:t>any reasonable method</a:t>
            </a:r>
            <a:r>
              <a:rPr lang="en-US" dirty="0">
                <a:latin typeface="Arial"/>
                <a:cs typeface="Arial"/>
              </a:rPr>
              <a:t> to estimate their originations, e.g., in Q4 2023 FI asks all applicants if their GAR is $5 million or less, and then annualizing that number and applying to 2022 and 2023</a:t>
            </a:r>
          </a:p>
          <a:p>
            <a:pPr marL="0" indent="0">
              <a:buNone/>
            </a:pPr>
            <a:endParaRPr lang="en-US" dirty="0">
              <a:latin typeface="Arial"/>
              <a:cs typeface="Arial"/>
            </a:endParaRPr>
          </a:p>
          <a:p>
            <a:pPr marL="256699" indent="-256699">
              <a:buFont typeface="Wingdings" panose="05000000000000000000" pitchFamily="2" charset="2"/>
              <a:buChar char="Ø"/>
            </a:pPr>
            <a:r>
              <a:rPr lang="en-US" dirty="0"/>
              <a:t>Count originations of all the covered transactions </a:t>
            </a:r>
            <a:r>
              <a:rPr lang="en-US" u="sng" dirty="0"/>
              <a:t>except</a:t>
            </a:r>
            <a:r>
              <a:rPr lang="en-US" dirty="0"/>
              <a:t> do not count renewals, extensions and reevaluations </a:t>
            </a:r>
            <a:r>
              <a:rPr lang="en-US" u="sng" dirty="0"/>
              <a:t>even if</a:t>
            </a:r>
            <a:r>
              <a:rPr lang="en-US" dirty="0"/>
              <a:t> new credit was requested</a:t>
            </a:r>
          </a:p>
        </p:txBody>
      </p:sp>
    </p:spTree>
    <p:extLst>
      <p:ext uri="{BB962C8B-B14F-4D97-AF65-F5344CB8AC3E}">
        <p14:creationId xmlns:p14="http://schemas.microsoft.com/office/powerpoint/2010/main" val="110831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ABA Action Items: CFPB’s 1071 Rule </a:t>
            </a:r>
          </a:p>
        </p:txBody>
      </p:sp>
      <p:sp>
        <p:nvSpPr>
          <p:cNvPr id="3" name="Content Placeholder 2"/>
          <p:cNvSpPr>
            <a:spLocks noGrp="1"/>
          </p:cNvSpPr>
          <p:nvPr>
            <p:ph idx="1"/>
          </p:nvPr>
        </p:nvSpPr>
        <p:spPr>
          <a:xfrm>
            <a:off x="489445" y="782702"/>
            <a:ext cx="8229600" cy="3131218"/>
          </a:xfrm>
        </p:spPr>
        <p:txBody>
          <a:bodyPr>
            <a:normAutofit fontScale="92500" lnSpcReduction="20000"/>
          </a:bodyPr>
          <a:lstStyle/>
          <a:p>
            <a:pPr>
              <a:lnSpc>
                <a:spcPct val="150000"/>
              </a:lnSpc>
            </a:pPr>
            <a:r>
              <a:rPr lang="en-US" dirty="0"/>
              <a:t>For members only: ABA 1071 Working Group – </a:t>
            </a:r>
            <a:r>
              <a:rPr lang="en-US" dirty="0">
                <a:hlinkClick r:id="rId2"/>
              </a:rPr>
              <a:t>ddawson@aba.com</a:t>
            </a:r>
            <a:endParaRPr lang="en-US" dirty="0"/>
          </a:p>
          <a:p>
            <a:pPr>
              <a:lnSpc>
                <a:spcPct val="150000"/>
              </a:lnSpc>
            </a:pPr>
            <a:r>
              <a:rPr lang="en-US" dirty="0"/>
              <a:t>1071 ABA webinar series kickoff, May 30, 2 pm eastern – aba.com/1071</a:t>
            </a:r>
          </a:p>
          <a:p>
            <a:pPr>
              <a:lnSpc>
                <a:spcPct val="150000"/>
              </a:lnSpc>
            </a:pPr>
            <a:r>
              <a:rPr lang="en-US" dirty="0"/>
              <a:t>ABA’s Risk and Compliance Conference June 13-16, San Antonio, TX</a:t>
            </a:r>
          </a:p>
          <a:p>
            <a:pPr lvl="1">
              <a:lnSpc>
                <a:spcPct val="150000"/>
              </a:lnSpc>
            </a:pPr>
            <a:r>
              <a:rPr lang="en-US" sz="1875" dirty="0"/>
              <a:t>Sessions on 1071 compliance and how 1071 impacts fair lending programs/analysis</a:t>
            </a:r>
          </a:p>
          <a:p>
            <a:pPr>
              <a:lnSpc>
                <a:spcPct val="150000"/>
              </a:lnSpc>
            </a:pPr>
            <a:r>
              <a:rPr lang="en-US" dirty="0"/>
              <a:t>Support efforts to repeal the 1071 final rule in Congress  (HJ Res. 50)</a:t>
            </a:r>
          </a:p>
          <a:p>
            <a:pPr marL="300031" lvl="1" indent="0">
              <a:lnSpc>
                <a:spcPct val="150000"/>
              </a:lnSpc>
              <a:buNone/>
            </a:pPr>
            <a:r>
              <a:rPr lang="en-US" sz="1875" dirty="0"/>
              <a:t> https://secureamericanopportunity.com/issues/small-business-lending-data-collection</a:t>
            </a:r>
            <a:r>
              <a:rPr lang="en-US" sz="1500" dirty="0"/>
              <a:t>/</a:t>
            </a:r>
          </a:p>
        </p:txBody>
      </p:sp>
    </p:spTree>
    <p:extLst>
      <p:ext uri="{BB962C8B-B14F-4D97-AF65-F5344CB8AC3E}">
        <p14:creationId xmlns:p14="http://schemas.microsoft.com/office/powerpoint/2010/main" val="3928356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07A66-531C-4A5B-AA9F-201466587C11}"/>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4F8F155-E355-4CFB-89DC-699EAB45E965}"/>
              </a:ext>
            </a:extLst>
          </p:cNvPr>
          <p:cNvSpPr>
            <a:spLocks noGrp="1"/>
          </p:cNvSpPr>
          <p:nvPr>
            <p:ph idx="1"/>
          </p:nvPr>
        </p:nvSpPr>
        <p:spPr/>
        <p:txBody>
          <a:bodyPr/>
          <a:lstStyle/>
          <a:p>
            <a:pPr marL="457200" indent="-457200">
              <a:buAutoNum type="arabicPeriod"/>
            </a:pPr>
            <a:r>
              <a:rPr lang="en-US" dirty="0"/>
              <a:t>Who and What is Covered by the Rule?</a:t>
            </a:r>
          </a:p>
          <a:p>
            <a:pPr marL="457200" indent="-457200">
              <a:buAutoNum type="arabicPeriod"/>
            </a:pPr>
            <a:r>
              <a:rPr lang="en-US" dirty="0"/>
              <a:t>What Data Must You Collect?</a:t>
            </a:r>
          </a:p>
          <a:p>
            <a:pPr marL="457200" indent="-457200">
              <a:buAutoNum type="arabicPeriod"/>
            </a:pPr>
            <a:r>
              <a:rPr lang="en-US" dirty="0"/>
              <a:t>How Do You Collect the Data?</a:t>
            </a:r>
          </a:p>
          <a:p>
            <a:pPr marL="457200" indent="-457200">
              <a:buAutoNum type="arabicPeriod"/>
            </a:pPr>
            <a:r>
              <a:rPr lang="en-US" dirty="0"/>
              <a:t>When Must You Comply with the Rule?</a:t>
            </a:r>
          </a:p>
          <a:p>
            <a:pPr marL="457200" indent="-457200">
              <a:buAutoNum type="arabicPeriod"/>
            </a:pPr>
            <a:endParaRPr lang="en-US" dirty="0"/>
          </a:p>
          <a:p>
            <a:endParaRPr lang="en-US" dirty="0"/>
          </a:p>
          <a:p>
            <a:endParaRPr lang="en-US" dirty="0"/>
          </a:p>
        </p:txBody>
      </p:sp>
    </p:spTree>
    <p:extLst>
      <p:ext uri="{BB962C8B-B14F-4D97-AF65-F5344CB8AC3E}">
        <p14:creationId xmlns:p14="http://schemas.microsoft.com/office/powerpoint/2010/main" val="27785222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C5E15-3E7A-57F2-C84A-62B9A3468254}"/>
              </a:ext>
            </a:extLst>
          </p:cNvPr>
          <p:cNvSpPr>
            <a:spLocks noGrp="1"/>
          </p:cNvSpPr>
          <p:nvPr>
            <p:ph type="title"/>
          </p:nvPr>
        </p:nvSpPr>
        <p:spPr/>
        <p:txBody>
          <a:bodyPr>
            <a:normAutofit/>
          </a:bodyPr>
          <a:lstStyle/>
          <a:p>
            <a:r>
              <a:rPr lang="en-US" dirty="0"/>
              <a:t>Contact Information</a:t>
            </a:r>
          </a:p>
        </p:txBody>
      </p:sp>
      <p:sp>
        <p:nvSpPr>
          <p:cNvPr id="3" name="Content Placeholder 2">
            <a:extLst>
              <a:ext uri="{FF2B5EF4-FFF2-40B4-BE49-F238E27FC236}">
                <a16:creationId xmlns:a16="http://schemas.microsoft.com/office/drawing/2014/main" id="{9285F163-E86D-9834-ECE5-85600F68ECD2}"/>
              </a:ext>
            </a:extLst>
          </p:cNvPr>
          <p:cNvSpPr>
            <a:spLocks noGrp="1"/>
          </p:cNvSpPr>
          <p:nvPr>
            <p:ph idx="1"/>
          </p:nvPr>
        </p:nvSpPr>
        <p:spPr/>
        <p:txBody>
          <a:bodyPr/>
          <a:lstStyle/>
          <a:p>
            <a:r>
              <a:rPr lang="en-US" dirty="0"/>
              <a:t>Kitty Ryan, ABA</a:t>
            </a:r>
          </a:p>
          <a:p>
            <a:pPr lvl="1"/>
            <a:r>
              <a:rPr lang="en-US" dirty="0">
                <a:hlinkClick r:id="rId2"/>
              </a:rPr>
              <a:t>kryan@aba.com</a:t>
            </a:r>
            <a:r>
              <a:rPr lang="en-US" dirty="0"/>
              <a:t> </a:t>
            </a:r>
          </a:p>
          <a:p>
            <a:endParaRPr lang="en-US" dirty="0"/>
          </a:p>
          <a:p>
            <a:r>
              <a:rPr lang="en-US" dirty="0"/>
              <a:t>Katie Wechsler, Sivon, Natter &amp; Wechsler, P.C.</a:t>
            </a:r>
          </a:p>
          <a:p>
            <a:pPr lvl="1"/>
            <a:r>
              <a:rPr lang="en-US" dirty="0">
                <a:hlinkClick r:id="rId3"/>
              </a:rPr>
              <a:t>kwechsler@snwlawfirm.com</a:t>
            </a:r>
            <a:endParaRPr lang="en-US" dirty="0"/>
          </a:p>
          <a:p>
            <a:endParaRPr lang="en-US" dirty="0"/>
          </a:p>
        </p:txBody>
      </p:sp>
    </p:spTree>
    <p:extLst>
      <p:ext uri="{BB962C8B-B14F-4D97-AF65-F5344CB8AC3E}">
        <p14:creationId xmlns:p14="http://schemas.microsoft.com/office/powerpoint/2010/main" val="3467103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DEF25-35DC-D1B4-BB12-3863EE5A7C74}"/>
              </a:ext>
            </a:extLst>
          </p:cNvPr>
          <p:cNvSpPr>
            <a:spLocks noGrp="1"/>
          </p:cNvSpPr>
          <p:nvPr>
            <p:ph type="title"/>
          </p:nvPr>
        </p:nvSpPr>
        <p:spPr/>
        <p:txBody>
          <a:bodyPr/>
          <a:lstStyle/>
          <a:p>
            <a:r>
              <a:rPr lang="en-US" dirty="0"/>
              <a:t>1. Who and What is Covered by the Rule?</a:t>
            </a:r>
          </a:p>
        </p:txBody>
      </p:sp>
      <p:sp>
        <p:nvSpPr>
          <p:cNvPr id="3" name="Content Placeholder 2">
            <a:extLst>
              <a:ext uri="{FF2B5EF4-FFF2-40B4-BE49-F238E27FC236}">
                <a16:creationId xmlns:a16="http://schemas.microsoft.com/office/drawing/2014/main" id="{F51F3A30-9547-AF86-4F4A-E52B94882FC3}"/>
              </a:ext>
            </a:extLst>
          </p:cNvPr>
          <p:cNvSpPr>
            <a:spLocks noGrp="1"/>
          </p:cNvSpPr>
          <p:nvPr>
            <p:ph idx="1"/>
          </p:nvPr>
        </p:nvSpPr>
        <p:spPr/>
        <p:txBody>
          <a:bodyPr/>
          <a:lstStyle/>
          <a:p>
            <a:r>
              <a:rPr lang="en-US" dirty="0"/>
              <a:t>Covered Financial Institutions</a:t>
            </a:r>
          </a:p>
          <a:p>
            <a:pPr marL="0" indent="0">
              <a:buNone/>
            </a:pPr>
            <a:endParaRPr lang="en-US" dirty="0"/>
          </a:p>
          <a:p>
            <a:r>
              <a:rPr lang="en-US" dirty="0"/>
              <a:t>Covered Transactions</a:t>
            </a:r>
          </a:p>
        </p:txBody>
      </p:sp>
    </p:spTree>
    <p:extLst>
      <p:ext uri="{BB962C8B-B14F-4D97-AF65-F5344CB8AC3E}">
        <p14:creationId xmlns:p14="http://schemas.microsoft.com/office/powerpoint/2010/main" val="883551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019"/>
            <a:ext cx="8610600" cy="857250"/>
          </a:xfrm>
        </p:spPr>
        <p:txBody>
          <a:bodyPr/>
          <a:lstStyle/>
          <a:p>
            <a:r>
              <a:rPr lang="en-US" dirty="0"/>
              <a:t>Who Must Collect and Report 1071 Data?</a:t>
            </a:r>
          </a:p>
        </p:txBody>
      </p:sp>
      <p:sp>
        <p:nvSpPr>
          <p:cNvPr id="3" name="Content Placeholder 2"/>
          <p:cNvSpPr>
            <a:spLocks noGrp="1"/>
          </p:cNvSpPr>
          <p:nvPr>
            <p:ph idx="1"/>
          </p:nvPr>
        </p:nvSpPr>
        <p:spPr/>
        <p:txBody>
          <a:bodyPr vert="horz" lIns="68580" tIns="34290" rIns="68580" bIns="34290" rtlCol="0" anchor="t">
            <a:normAutofit/>
          </a:bodyPr>
          <a:lstStyle/>
          <a:p>
            <a:pPr marL="256699" indent="-256699"/>
            <a:r>
              <a:rPr lang="en-US">
                <a:latin typeface="Arial"/>
                <a:cs typeface="Arial"/>
              </a:rPr>
              <a:t>“</a:t>
            </a:r>
            <a:r>
              <a:rPr lang="en-US" u="sng">
                <a:latin typeface="Arial"/>
                <a:cs typeface="Arial"/>
              </a:rPr>
              <a:t>Financial Institutions</a:t>
            </a:r>
            <a:r>
              <a:rPr lang="en-US">
                <a:latin typeface="Arial"/>
                <a:cs typeface="Arial"/>
              </a:rPr>
              <a:t>” include any entity or organization that engages in financial activity. Includes banks, credit unions, </a:t>
            </a:r>
            <a:r>
              <a:rPr lang="en-US" err="1">
                <a:latin typeface="Arial"/>
                <a:cs typeface="Arial"/>
              </a:rPr>
              <a:t>fintechs</a:t>
            </a:r>
            <a:r>
              <a:rPr lang="en-US">
                <a:latin typeface="Arial"/>
                <a:cs typeface="Arial"/>
              </a:rPr>
              <a:t>, farm credit system lenders, etc.</a:t>
            </a:r>
          </a:p>
          <a:p>
            <a:pPr marL="0" indent="0">
              <a:buNone/>
            </a:pPr>
            <a:endParaRPr lang="en-US"/>
          </a:p>
          <a:p>
            <a:pPr marL="256699" indent="-256699"/>
            <a:r>
              <a:rPr lang="en-US">
                <a:latin typeface="Arial"/>
                <a:cs typeface="Arial"/>
              </a:rPr>
              <a:t>“</a:t>
            </a:r>
            <a:r>
              <a:rPr lang="en-US" u="sng">
                <a:latin typeface="Arial"/>
                <a:cs typeface="Arial"/>
              </a:rPr>
              <a:t>Covered financial institutions</a:t>
            </a:r>
            <a:r>
              <a:rPr lang="en-US">
                <a:latin typeface="Arial"/>
                <a:cs typeface="Arial"/>
              </a:rPr>
              <a:t>” are FIs that </a:t>
            </a:r>
            <a:r>
              <a:rPr lang="en-US" u="sng">
                <a:latin typeface="Arial"/>
                <a:cs typeface="Arial"/>
              </a:rPr>
              <a:t>originated</a:t>
            </a:r>
            <a:r>
              <a:rPr lang="en-US">
                <a:latin typeface="Arial"/>
                <a:cs typeface="Arial"/>
              </a:rPr>
              <a:t> at least 100 “</a:t>
            </a:r>
            <a:r>
              <a:rPr lang="en-US" u="sng">
                <a:latin typeface="Arial"/>
                <a:cs typeface="Arial"/>
              </a:rPr>
              <a:t>covered transactions</a:t>
            </a:r>
            <a:r>
              <a:rPr lang="en-US">
                <a:latin typeface="Arial"/>
                <a:cs typeface="Arial"/>
              </a:rPr>
              <a:t>” in each of the two preceding calendar years</a:t>
            </a:r>
          </a:p>
          <a:p>
            <a:pPr marL="0" indent="0">
              <a:buNone/>
            </a:pPr>
            <a:endParaRPr lang="en-US"/>
          </a:p>
          <a:p>
            <a:pPr marL="0" indent="0">
              <a:buNone/>
            </a:pPr>
            <a:r>
              <a:rPr lang="en-US">
                <a:latin typeface="Arial"/>
                <a:cs typeface="Arial"/>
              </a:rPr>
              <a:t>E.g., FI must collect data starting 1/1/2027 if it originates at least 100 loans in 2025 and at least 100 loans in 2026.</a:t>
            </a:r>
            <a:endParaRPr lang="en-US"/>
          </a:p>
          <a:p>
            <a:pPr marL="0" indent="0">
              <a:buNone/>
            </a:pPr>
            <a:endParaRPr lang="en-US"/>
          </a:p>
        </p:txBody>
      </p:sp>
    </p:spTree>
    <p:extLst>
      <p:ext uri="{BB962C8B-B14F-4D97-AF65-F5344CB8AC3E}">
        <p14:creationId xmlns:p14="http://schemas.microsoft.com/office/powerpoint/2010/main" val="3367797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48"/>
            <a:ext cx="8610600" cy="857250"/>
          </a:xfrm>
        </p:spPr>
        <p:txBody>
          <a:bodyPr anchor="ctr">
            <a:normAutofit/>
          </a:bodyPr>
          <a:lstStyle/>
          <a:p>
            <a:r>
              <a:rPr lang="en-US">
                <a:latin typeface="Arial"/>
                <a:cs typeface="Arial"/>
              </a:rPr>
              <a:t>What is a covered transaction?—step 1</a:t>
            </a:r>
          </a:p>
        </p:txBody>
      </p:sp>
      <p:sp>
        <p:nvSpPr>
          <p:cNvPr id="22" name="Content Placeholder 21">
            <a:extLst>
              <a:ext uri="{FF2B5EF4-FFF2-40B4-BE49-F238E27FC236}">
                <a16:creationId xmlns:a16="http://schemas.microsoft.com/office/drawing/2014/main" id="{7FA43BF5-7BB0-0E35-71DA-D1669BE59E03}"/>
              </a:ext>
            </a:extLst>
          </p:cNvPr>
          <p:cNvSpPr>
            <a:spLocks noGrp="1"/>
          </p:cNvSpPr>
          <p:nvPr>
            <p:ph idx="1"/>
          </p:nvPr>
        </p:nvSpPr>
        <p:spPr/>
        <p:txBody>
          <a:bodyPr vert="horz" lIns="68580" tIns="34290" rIns="68580" bIns="34290" rtlCol="0" anchor="t">
            <a:normAutofit/>
          </a:bodyPr>
          <a:lstStyle/>
          <a:p>
            <a:pPr marL="256699" indent="-256699"/>
            <a:r>
              <a:rPr lang="en-US">
                <a:latin typeface="Arial"/>
                <a:cs typeface="Arial"/>
              </a:rPr>
              <a:t>An extension of credit that is to a "small business"</a:t>
            </a:r>
          </a:p>
          <a:p>
            <a:pPr marL="256699" indent="-256699"/>
            <a:endParaRPr lang="en-US"/>
          </a:p>
          <a:p>
            <a:pPr marL="256699" indent="-256699"/>
            <a:r>
              <a:rPr lang="en-US">
                <a:latin typeface="Arial"/>
                <a:cs typeface="Arial"/>
              </a:rPr>
              <a:t>A small business has gross annual revenue of $5 million or less in its preceding fiscal year</a:t>
            </a:r>
          </a:p>
          <a:p>
            <a:pPr marL="256699" indent="-256699"/>
            <a:endParaRPr lang="en-US"/>
          </a:p>
          <a:p>
            <a:pPr marL="256699" indent="-256699"/>
            <a:r>
              <a:rPr lang="en-US">
                <a:latin typeface="Arial"/>
                <a:cs typeface="Arial"/>
              </a:rPr>
              <a:t>The business must be a "business concern" per SBA rules 13 CFR 121.101-107; e.g., must be for profit</a:t>
            </a:r>
          </a:p>
          <a:p>
            <a:pPr marL="256699" indent="-256699"/>
            <a:endParaRPr lang="en-US">
              <a:latin typeface="Arial"/>
              <a:cs typeface="Arial"/>
            </a:endParaRPr>
          </a:p>
          <a:p>
            <a:pPr marL="256699" indent="-256699"/>
            <a:r>
              <a:rPr lang="en-US">
                <a:latin typeface="Arial"/>
                <a:cs typeface="Arial"/>
              </a:rPr>
              <a:t>Sole proprietors are considered business concerns</a:t>
            </a:r>
            <a:endParaRPr lang="en-US"/>
          </a:p>
        </p:txBody>
      </p:sp>
    </p:spTree>
    <p:extLst>
      <p:ext uri="{BB962C8B-B14F-4D97-AF65-F5344CB8AC3E}">
        <p14:creationId xmlns:p14="http://schemas.microsoft.com/office/powerpoint/2010/main" val="2659043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C9C43-44D0-FFEE-A78B-0B06D4842D49}"/>
              </a:ext>
            </a:extLst>
          </p:cNvPr>
          <p:cNvSpPr>
            <a:spLocks noGrp="1"/>
          </p:cNvSpPr>
          <p:nvPr>
            <p:ph type="title"/>
          </p:nvPr>
        </p:nvSpPr>
        <p:spPr/>
        <p:txBody>
          <a:bodyPr/>
          <a:lstStyle/>
          <a:p>
            <a:r>
              <a:rPr lang="en-US">
                <a:latin typeface="Arial"/>
                <a:cs typeface="Arial"/>
              </a:rPr>
              <a:t>What is a covered transaction?—step 2</a:t>
            </a:r>
            <a:endParaRPr lang="en-US"/>
          </a:p>
        </p:txBody>
      </p:sp>
      <p:sp>
        <p:nvSpPr>
          <p:cNvPr id="3" name="Content Placeholder 2">
            <a:extLst>
              <a:ext uri="{FF2B5EF4-FFF2-40B4-BE49-F238E27FC236}">
                <a16:creationId xmlns:a16="http://schemas.microsoft.com/office/drawing/2014/main" id="{E29BEFEF-12A7-0E32-D1BB-31DDE15F6213}"/>
              </a:ext>
            </a:extLst>
          </p:cNvPr>
          <p:cNvSpPr>
            <a:spLocks noGrp="1"/>
          </p:cNvSpPr>
          <p:nvPr>
            <p:ph idx="1"/>
          </p:nvPr>
        </p:nvSpPr>
        <p:spPr/>
        <p:txBody>
          <a:bodyPr vert="horz" lIns="68580" tIns="34290" rIns="68580" bIns="34290" rtlCol="0" anchor="t">
            <a:normAutofit/>
          </a:bodyPr>
          <a:lstStyle/>
          <a:p>
            <a:pPr marL="256699" indent="-256699"/>
            <a:r>
              <a:rPr lang="en-US">
                <a:latin typeface="Arial"/>
                <a:cs typeface="Arial"/>
              </a:rPr>
              <a:t>Extension of "credit" - the right to defer payment of a debt; to incur debt and defer its repayment (Regulation B 1002.2)</a:t>
            </a:r>
          </a:p>
          <a:p>
            <a:pPr marL="0" indent="0">
              <a:buNone/>
            </a:pPr>
            <a:endParaRPr lang="en-US">
              <a:latin typeface="Arial"/>
              <a:cs typeface="Arial"/>
            </a:endParaRPr>
          </a:p>
          <a:p>
            <a:pPr marL="256699" indent="-256699"/>
            <a:r>
              <a:rPr lang="en-US">
                <a:latin typeface="Arial"/>
                <a:cs typeface="Arial"/>
              </a:rPr>
              <a:t>Includes business-purpose transactions, e.g., term loans, lines of credit, credit cards, overdraft lines of credit, agriculture loans, certain home-secured loans, commercial real estate loans</a:t>
            </a:r>
          </a:p>
          <a:p>
            <a:pPr marL="256699" indent="-256699"/>
            <a:endParaRPr lang="en-US">
              <a:latin typeface="Arial"/>
              <a:cs typeface="Arial"/>
            </a:endParaRPr>
          </a:p>
          <a:p>
            <a:pPr marL="256699" indent="-256699"/>
            <a:r>
              <a:rPr lang="en-US">
                <a:latin typeface="Arial"/>
                <a:cs typeface="Arial"/>
              </a:rPr>
              <a:t>For data collection, does not include renewals, reevaluations or extensions unless new credit is requested </a:t>
            </a:r>
            <a:endParaRPr lang="en-US"/>
          </a:p>
        </p:txBody>
      </p:sp>
    </p:spTree>
    <p:extLst>
      <p:ext uri="{BB962C8B-B14F-4D97-AF65-F5344CB8AC3E}">
        <p14:creationId xmlns:p14="http://schemas.microsoft.com/office/powerpoint/2010/main" val="1528895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a:t>
            </a:r>
            <a:r>
              <a:rPr lang="en-US" u="sng"/>
              <a:t>not</a:t>
            </a:r>
            <a:r>
              <a:rPr lang="en-US"/>
              <a:t> a “covered transaction”?</a:t>
            </a:r>
          </a:p>
        </p:txBody>
      </p:sp>
      <p:sp>
        <p:nvSpPr>
          <p:cNvPr id="3" name="Content Placeholder 2"/>
          <p:cNvSpPr>
            <a:spLocks noGrp="1"/>
          </p:cNvSpPr>
          <p:nvPr>
            <p:ph idx="1"/>
          </p:nvPr>
        </p:nvSpPr>
        <p:spPr/>
        <p:txBody>
          <a:bodyPr vert="horz" lIns="68580" tIns="34290" rIns="68580" bIns="34290" rtlCol="0" anchor="t">
            <a:normAutofit/>
          </a:bodyPr>
          <a:lstStyle/>
          <a:p>
            <a:pPr marL="256699" indent="-256699"/>
            <a:r>
              <a:rPr lang="en-US"/>
              <a:t>Factoring (purchase/sale of accounts receivable)</a:t>
            </a:r>
          </a:p>
          <a:p>
            <a:pPr marL="256699" indent="-256699"/>
            <a:r>
              <a:rPr lang="en-US"/>
              <a:t>Insurance premium financing</a:t>
            </a:r>
          </a:p>
          <a:p>
            <a:pPr marL="256699" indent="-256699"/>
            <a:r>
              <a:rPr lang="en-US"/>
              <a:t>HMDA reportable transactions (secured by dwelling, for purpose of purchasing, refinancing or improving a dwelling)</a:t>
            </a:r>
          </a:p>
          <a:p>
            <a:pPr marL="256699" indent="-256699"/>
            <a:r>
              <a:rPr lang="en-US"/>
              <a:t>Trade credit</a:t>
            </a:r>
          </a:p>
          <a:p>
            <a:pPr marL="256699" indent="-256699"/>
            <a:r>
              <a:rPr lang="en-US">
                <a:latin typeface="Arial"/>
                <a:cs typeface="Arial"/>
              </a:rPr>
              <a:t>Consumer-designated credit </a:t>
            </a:r>
          </a:p>
          <a:p>
            <a:pPr marL="256699" indent="-256699"/>
            <a:r>
              <a:rPr lang="en-US">
                <a:latin typeface="Arial"/>
                <a:cs typeface="Arial"/>
              </a:rPr>
              <a:t>Certain leases</a:t>
            </a:r>
            <a:endParaRPr lang="en-US"/>
          </a:p>
          <a:p>
            <a:pPr marL="256699" indent="-256699"/>
            <a:r>
              <a:rPr lang="en-US"/>
              <a:t>Letters of credit</a:t>
            </a:r>
          </a:p>
        </p:txBody>
      </p:sp>
      <p:sp>
        <p:nvSpPr>
          <p:cNvPr id="4" name="TextBox 3">
            <a:extLst>
              <a:ext uri="{FF2B5EF4-FFF2-40B4-BE49-F238E27FC236}">
                <a16:creationId xmlns:a16="http://schemas.microsoft.com/office/drawing/2014/main" id="{510D9A7E-C1B1-8C5F-2DCF-CB7A78472B5B}"/>
              </a:ext>
            </a:extLst>
          </p:cNvPr>
          <p:cNvSpPr txBox="1"/>
          <p:nvPr/>
        </p:nvSpPr>
        <p:spPr>
          <a:xfrm>
            <a:off x="3543300" y="2400300"/>
            <a:ext cx="2057400" cy="357790"/>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endParaRPr lang="en-US" sz="1875">
              <a:solidFill>
                <a:srgbClr val="595959"/>
              </a:solidFill>
              <a:latin typeface="Arial"/>
              <a:cs typeface="Arial"/>
            </a:endParaRPr>
          </a:p>
        </p:txBody>
      </p:sp>
    </p:spTree>
    <p:extLst>
      <p:ext uri="{BB962C8B-B14F-4D97-AF65-F5344CB8AC3E}">
        <p14:creationId xmlns:p14="http://schemas.microsoft.com/office/powerpoint/2010/main" val="4203612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07A66-531C-4A5B-AA9F-201466587C11}"/>
              </a:ext>
            </a:extLst>
          </p:cNvPr>
          <p:cNvSpPr>
            <a:spLocks noGrp="1"/>
          </p:cNvSpPr>
          <p:nvPr>
            <p:ph type="title"/>
          </p:nvPr>
        </p:nvSpPr>
        <p:spPr/>
        <p:txBody>
          <a:bodyPr/>
          <a:lstStyle/>
          <a:p>
            <a:r>
              <a:rPr lang="en-US" dirty="0"/>
              <a:t>2. What Data Must You Collect?	</a:t>
            </a:r>
          </a:p>
        </p:txBody>
      </p:sp>
      <p:sp>
        <p:nvSpPr>
          <p:cNvPr id="3" name="Content Placeholder 2">
            <a:extLst>
              <a:ext uri="{FF2B5EF4-FFF2-40B4-BE49-F238E27FC236}">
                <a16:creationId xmlns:a16="http://schemas.microsoft.com/office/drawing/2014/main" id="{24F8F155-E355-4CFB-89DC-699EAB45E965}"/>
              </a:ext>
            </a:extLst>
          </p:cNvPr>
          <p:cNvSpPr>
            <a:spLocks noGrp="1"/>
          </p:cNvSpPr>
          <p:nvPr>
            <p:ph idx="1"/>
          </p:nvPr>
        </p:nvSpPr>
        <p:spPr/>
        <p:txBody>
          <a:bodyPr/>
          <a:lstStyle/>
          <a:p>
            <a:r>
              <a:rPr lang="en-US" dirty="0"/>
              <a:t>Types of Transactions</a:t>
            </a:r>
          </a:p>
          <a:p>
            <a:pPr marL="0" indent="0">
              <a:buNone/>
            </a:pPr>
            <a:endParaRPr lang="en-US" dirty="0"/>
          </a:p>
          <a:p>
            <a:r>
              <a:rPr lang="en-US" dirty="0"/>
              <a:t>Data Points</a:t>
            </a:r>
          </a:p>
          <a:p>
            <a:pPr marL="0" indent="0">
              <a:buNone/>
            </a:pPr>
            <a:endParaRPr lang="en-US" dirty="0"/>
          </a:p>
          <a:p>
            <a:r>
              <a:rPr lang="en-US" dirty="0"/>
              <a:t>Safe Harbors</a:t>
            </a:r>
          </a:p>
          <a:p>
            <a:endParaRPr lang="en-US" dirty="0"/>
          </a:p>
          <a:p>
            <a:endParaRPr lang="en-US" dirty="0"/>
          </a:p>
        </p:txBody>
      </p:sp>
    </p:spTree>
    <p:extLst>
      <p:ext uri="{BB962C8B-B14F-4D97-AF65-F5344CB8AC3E}">
        <p14:creationId xmlns:p14="http://schemas.microsoft.com/office/powerpoint/2010/main" val="2955965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1A17E37F8A7BB40A1673C265AA7F31C" ma:contentTypeVersion="8" ma:contentTypeDescription="Create a new document." ma:contentTypeScope="" ma:versionID="3613de34ac4990fde07b37da6574dbac">
  <xsd:schema xmlns:xsd="http://www.w3.org/2001/XMLSchema" xmlns:xs="http://www.w3.org/2001/XMLSchema" xmlns:p="http://schemas.microsoft.com/office/2006/metadata/properties" xmlns:ns2="c51d4a7c-8632-4f43-bb77-a6af0c740b85" xmlns:ns3="f03b9c6f-2ce9-4f01-8cde-43938692a6e5" targetNamespace="http://schemas.microsoft.com/office/2006/metadata/properties" ma:root="true" ma:fieldsID="28879089e2e101c746b809b651e0337c" ns2:_="" ns3:_="">
    <xsd:import namespace="c51d4a7c-8632-4f43-bb77-a6af0c740b85"/>
    <xsd:import namespace="f03b9c6f-2ce9-4f01-8cde-43938692a6e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1d4a7c-8632-4f43-bb77-a6af0c740b8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03b9c6f-2ce9-4f01-8cde-43938692a6e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32B5D2-5200-492B-9772-A519200E6314}">
  <ds:schemaRefs>
    <ds:schemaRef ds:uri="http://schemas.microsoft.com/sharepoint/v3/contenttype/forms"/>
  </ds:schemaRefs>
</ds:datastoreItem>
</file>

<file path=customXml/itemProps2.xml><?xml version="1.0" encoding="utf-8"?>
<ds:datastoreItem xmlns:ds="http://schemas.openxmlformats.org/officeDocument/2006/customXml" ds:itemID="{559D43B3-6309-4EAB-BF92-A122DB01D5F3}">
  <ds:schemaRefs>
    <ds:schemaRef ds:uri="http://schemas.microsoft.com/office/2006/metadata/properties"/>
    <ds:schemaRef ds:uri="http://purl.org/dc/elements/1.1/"/>
    <ds:schemaRef ds:uri="http://www.w3.org/XML/1998/namespace"/>
    <ds:schemaRef ds:uri="c51d4a7c-8632-4f43-bb77-a6af0c740b85"/>
    <ds:schemaRef ds:uri="http://purl.org/dc/dcmityp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f03b9c6f-2ce9-4f01-8cde-43938692a6e5"/>
  </ds:schemaRefs>
</ds:datastoreItem>
</file>

<file path=customXml/itemProps3.xml><?xml version="1.0" encoding="utf-8"?>
<ds:datastoreItem xmlns:ds="http://schemas.openxmlformats.org/officeDocument/2006/customXml" ds:itemID="{5F05D53C-5A86-4EEB-8A23-11390225F6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1d4a7c-8632-4f43-bb77-a6af0c740b85"/>
    <ds:schemaRef ds:uri="f03b9c6f-2ce9-4f01-8cde-43938692a6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Apex</Template>
  <TotalTime>1818</TotalTime>
  <Words>1840</Words>
  <Application>Microsoft Office PowerPoint</Application>
  <PresentationFormat>On-screen Show (16:9)</PresentationFormat>
  <Paragraphs>214</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Arial </vt:lpstr>
      <vt:lpstr>Calibri</vt:lpstr>
      <vt:lpstr>Symbol</vt:lpstr>
      <vt:lpstr>Wingdings</vt:lpstr>
      <vt:lpstr>Office Theme</vt:lpstr>
      <vt:lpstr>PowerPoint Presentation</vt:lpstr>
      <vt:lpstr>PowerPoint Presentation</vt:lpstr>
      <vt:lpstr>Agenda</vt:lpstr>
      <vt:lpstr>1. Who and What is Covered by the Rule?</vt:lpstr>
      <vt:lpstr>Who Must Collect and Report 1071 Data?</vt:lpstr>
      <vt:lpstr>What is a covered transaction?—step 1</vt:lpstr>
      <vt:lpstr>What is a covered transaction?—step 2</vt:lpstr>
      <vt:lpstr>What is not a “covered transaction”?</vt:lpstr>
      <vt:lpstr>2. What Data Must You Collect? </vt:lpstr>
      <vt:lpstr>Types of Transactions</vt:lpstr>
      <vt:lpstr>Data Points</vt:lpstr>
      <vt:lpstr>Data Point: Action Taken</vt:lpstr>
      <vt:lpstr>Data Point: Gross Annual Revenue</vt:lpstr>
      <vt:lpstr>Data Points: Protected Demographic Information</vt:lpstr>
      <vt:lpstr>Data Points: Protected Demographic Info (cont.)</vt:lpstr>
      <vt:lpstr>Data Points: Protected Demographic Info (cont.)</vt:lpstr>
      <vt:lpstr>Data Point: Pricing</vt:lpstr>
      <vt:lpstr>Data Points – Safe Harbors</vt:lpstr>
      <vt:lpstr>3. How Do You Collect the Data?</vt:lpstr>
      <vt:lpstr>Applicant provided data – special rules </vt:lpstr>
      <vt:lpstr>Standards for collecting applicant provided data</vt:lpstr>
      <vt:lpstr>Procedures for data collection</vt:lpstr>
      <vt:lpstr>Rules for applicant-provided data collected directly from the applicant</vt:lpstr>
      <vt:lpstr>Special rules for collecting and maintaining demographic information</vt:lpstr>
      <vt:lpstr>“Firewall” for Protected Demographic Information</vt:lpstr>
      <vt:lpstr>4. When Must You Comply with the Rule</vt:lpstr>
      <vt:lpstr>When Does a FI First Start Collecting Data?</vt:lpstr>
      <vt:lpstr>How Does a FI Count Originations to Identify its Tier?</vt:lpstr>
      <vt:lpstr>ABA Action Items: CFPB’s 1071 Rule </vt:lpstr>
      <vt:lpstr>Contact Information</vt:lpstr>
    </vt:vector>
  </TitlesOfParts>
  <Company>ABA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Header</dc:title>
  <dc:creator>Elia Seba</dc:creator>
  <cp:lastModifiedBy>Katie Wechsler</cp:lastModifiedBy>
  <cp:revision>141</cp:revision>
  <cp:lastPrinted>2010-03-04T20:04:25Z</cp:lastPrinted>
  <dcterms:created xsi:type="dcterms:W3CDTF">2010-03-17T13:23:43Z</dcterms:created>
  <dcterms:modified xsi:type="dcterms:W3CDTF">2023-05-30T19:12:00Z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0x010100B1A17E37F8A7BB40A1673C265AA7F31C</vt:lpwstr>
  </property>
  <property fmtid="{D5CDD505-2E9C-101B-9397-08002B2CF9AE}" pid="3" name="Order">
    <vt:r8>8300</vt:r8>
  </property>
</Properties>
</file>