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1" r:id="rId3"/>
    <p:sldId id="262" r:id="rId4"/>
    <p:sldId id="263" r:id="rId5"/>
    <p:sldId id="264" r:id="rId6"/>
    <p:sldId id="265" r:id="rId7"/>
  </p:sldIdLst>
  <p:sldSz cx="11430000" cy="6000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3595" autoAdjust="0"/>
  </p:normalViewPr>
  <p:slideViewPr>
    <p:cSldViewPr snapToGrid="0">
      <p:cViewPr varScale="1">
        <p:scale>
          <a:sx n="56" d="100"/>
          <a:sy n="56" d="100"/>
        </p:scale>
        <p:origin x="40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BA88F-F0DB-4311-901D-6C91935B3B31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90538" y="1143000"/>
            <a:ext cx="5876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0B8B5-00F3-43F1-B3CA-6605AE5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19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6676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1pPr>
    <a:lvl2pPr marL="418338" algn="l" defTabSz="836676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2pPr>
    <a:lvl3pPr marL="836676" algn="l" defTabSz="836676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3pPr>
    <a:lvl4pPr marL="1255014" algn="l" defTabSz="836676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4pPr>
    <a:lvl5pPr marL="1673353" algn="l" defTabSz="836676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5pPr>
    <a:lvl6pPr marL="2091690" algn="l" defTabSz="836676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6pPr>
    <a:lvl7pPr marL="2510028" algn="l" defTabSz="836676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7pPr>
    <a:lvl8pPr marL="2928366" algn="l" defTabSz="836676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8pPr>
    <a:lvl9pPr marL="3346704" algn="l" defTabSz="836676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40B8B5-00F3-43F1-B3CA-6605AE5C6D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68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5FA06-8C2A-6C4D-3846-2E9A80D3C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7AF774-D0ED-CC2A-6008-8A3B1E9F8E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D3D384-0365-5A12-EF1A-97752B1D78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836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97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media post</a:t>
            </a:r>
            <a:r>
              <a:rPr lang="en-US" sz="1097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[Company name] is joining government agencies and organizations across the country to raise awareness about imposter scams. Learn the signs of an imposter scam so you can avoid them. #StopBizImposters  ejcc.acl.gov/imposters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93CCE-B8ED-C45F-F2C0-13E393D40E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40B8B5-00F3-43F1-B3CA-6605AE5C6D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70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B019D-DBB7-BD0D-4CDE-FF6215D8B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21ED38-D6D6-EC6C-8910-AA1211BABC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0CC0A7-1B85-D2D0-7020-2A4DC0AEE8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836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97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media post</a:t>
            </a:r>
            <a:r>
              <a:rPr lang="en-US" sz="1097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Did you see or experience an imposter scam? Report it at ReportFraud.ftc.gov. Your report makes a difference. #StopBizImposters 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946FF7-29E7-FA41-1E9E-B3326F250F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40B8B5-00F3-43F1-B3CA-6605AE5C6D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94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0390B-9384-4F14-D985-BA3A2F6D1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1CE568-46E8-2B5C-E9C3-7256B96943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011282-EF3D-74C6-BD5B-FB84BD512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836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97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media post</a:t>
            </a:r>
            <a:r>
              <a:rPr lang="en-US" sz="1097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Did someone contact you out of the blue asking for money or personal information? That’s a sign of an imposter scam. Learn more signs so you can avoid them. #StopBizImposters  ejcc.acl.gov/imposters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B0827-C1D5-7466-4AF8-7E07A805DA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40B8B5-00F3-43F1-B3CA-6605AE5C6D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52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770A6-5EB8-9EB0-9411-4CF90CCBB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F75647-4064-B6AF-8537-AC4DA5CBDD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65CE3B-0FA3-5C12-9114-2582B7C2F5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836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97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media post</a:t>
            </a:r>
            <a:r>
              <a:rPr lang="en-US" sz="1097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Pay attention to how someone asks you to pay. If they demand payment only by wire transfer, payment app, crypto, or gift cards, that’s a sign of an imposter scam. #StopBizImposters  ejcc.acl.gov/imposters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312E9C-4268-3644-F14B-4E9F9EB20F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40B8B5-00F3-43F1-B3CA-6605AE5C6D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29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0B311-6496-7664-A1BA-331A965B6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2C8E23-BE5F-137F-AD87-4CD70584D4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BF9B04-6C92-2644-6762-D56BD15117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836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97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media post</a:t>
            </a:r>
            <a:r>
              <a:rPr lang="en-US" sz="1097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Did a caller say there’s suspicious activity or a problem with your account and tell you to keep the call a secret? No legitimate business will do that. Only a scammer will. #StopBizImposters  ejcc.acl.gov/imposters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E45E32-DD24-3326-579F-3CC1AE9FE8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40B8B5-00F3-43F1-B3CA-6605AE5C6D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55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982068"/>
            <a:ext cx="8572500" cy="2089150"/>
          </a:xfrm>
        </p:spPr>
        <p:txBody>
          <a:bodyPr anchor="b"/>
          <a:lstStyle>
            <a:lvl1pPr algn="ctr">
              <a:defRPr sz="52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3151783"/>
            <a:ext cx="8572500" cy="1448792"/>
          </a:xfrm>
        </p:spPr>
        <p:txBody>
          <a:bodyPr/>
          <a:lstStyle>
            <a:lvl1pPr marL="0" indent="0" algn="ctr">
              <a:buNone/>
              <a:defRPr sz="2100"/>
            </a:lvl1pPr>
            <a:lvl2pPr marL="400050" indent="0" algn="ctr">
              <a:buNone/>
              <a:defRPr sz="1750"/>
            </a:lvl2pPr>
            <a:lvl3pPr marL="800100" indent="0" algn="ctr">
              <a:buNone/>
              <a:defRPr sz="1575"/>
            </a:lvl3pPr>
            <a:lvl4pPr marL="1200150" indent="0" algn="ctr">
              <a:buNone/>
              <a:defRPr sz="1400"/>
            </a:lvl4pPr>
            <a:lvl5pPr marL="1600200" indent="0" algn="ctr">
              <a:buNone/>
              <a:defRPr sz="1400"/>
            </a:lvl5pPr>
            <a:lvl6pPr marL="2000250" indent="0" algn="ctr">
              <a:buNone/>
              <a:defRPr sz="1400"/>
            </a:lvl6pPr>
            <a:lvl7pPr marL="2400300" indent="0" algn="ctr">
              <a:buNone/>
              <a:defRPr sz="1400"/>
            </a:lvl7pPr>
            <a:lvl8pPr marL="2800350" indent="0" algn="ctr">
              <a:buNone/>
              <a:defRPr sz="1400"/>
            </a:lvl8pPr>
            <a:lvl9pPr marL="32004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1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5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319485"/>
            <a:ext cx="2464594" cy="50853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319485"/>
            <a:ext cx="7250906" cy="50853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5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0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1496021"/>
            <a:ext cx="9858375" cy="2496145"/>
          </a:xfrm>
        </p:spPr>
        <p:txBody>
          <a:bodyPr anchor="b"/>
          <a:lstStyle>
            <a:lvl1pPr>
              <a:defRPr sz="52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4015780"/>
            <a:ext cx="9858375" cy="1312664"/>
          </a:xfrm>
        </p:spPr>
        <p:txBody>
          <a:bodyPr/>
          <a:lstStyle>
            <a:lvl1pPr marL="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1pPr>
            <a:lvl2pPr marL="400050" indent="0">
              <a:buNone/>
              <a:defRPr sz="1750">
                <a:solidFill>
                  <a:schemeClr val="tx1">
                    <a:tint val="82000"/>
                  </a:schemeClr>
                </a:solidFill>
              </a:defRPr>
            </a:lvl2pPr>
            <a:lvl3pPr marL="800100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3pPr>
            <a:lvl4pPr marL="1200150" indent="0">
              <a:buNone/>
              <a:defRPr sz="1400">
                <a:solidFill>
                  <a:schemeClr val="tx1">
                    <a:tint val="82000"/>
                  </a:schemeClr>
                </a:solidFill>
              </a:defRPr>
            </a:lvl4pPr>
            <a:lvl5pPr marL="1600200" indent="0">
              <a:buNone/>
              <a:defRPr sz="1400">
                <a:solidFill>
                  <a:schemeClr val="tx1">
                    <a:tint val="82000"/>
                  </a:schemeClr>
                </a:solidFill>
              </a:defRPr>
            </a:lvl5pPr>
            <a:lvl6pPr marL="2000250" indent="0">
              <a:buNone/>
              <a:defRPr sz="1400">
                <a:solidFill>
                  <a:schemeClr val="tx1">
                    <a:tint val="82000"/>
                  </a:schemeClr>
                </a:solidFill>
              </a:defRPr>
            </a:lvl6pPr>
            <a:lvl7pPr marL="2400300" indent="0">
              <a:buNone/>
              <a:defRPr sz="1400">
                <a:solidFill>
                  <a:schemeClr val="tx1">
                    <a:tint val="82000"/>
                  </a:schemeClr>
                </a:solidFill>
              </a:defRPr>
            </a:lvl7pPr>
            <a:lvl8pPr marL="2800350" indent="0">
              <a:buNone/>
              <a:defRPr sz="1400">
                <a:solidFill>
                  <a:schemeClr val="tx1">
                    <a:tint val="82000"/>
                  </a:schemeClr>
                </a:solidFill>
              </a:defRPr>
            </a:lvl8pPr>
            <a:lvl9pPr marL="3200400" indent="0">
              <a:buNone/>
              <a:defRPr sz="1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8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597422"/>
            <a:ext cx="4857750" cy="38074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1597422"/>
            <a:ext cx="4857750" cy="38074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1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319485"/>
            <a:ext cx="9858375" cy="11598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1471018"/>
            <a:ext cx="4835425" cy="7209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050" indent="0">
              <a:buNone/>
              <a:defRPr sz="1750" b="1"/>
            </a:lvl2pPr>
            <a:lvl3pPr marL="800100" indent="0">
              <a:buNone/>
              <a:defRPr sz="1575" b="1"/>
            </a:lvl3pPr>
            <a:lvl4pPr marL="1200150" indent="0">
              <a:buNone/>
              <a:defRPr sz="1400" b="1"/>
            </a:lvl4pPr>
            <a:lvl5pPr marL="1600200" indent="0">
              <a:buNone/>
              <a:defRPr sz="1400" b="1"/>
            </a:lvl5pPr>
            <a:lvl6pPr marL="2000250" indent="0">
              <a:buNone/>
              <a:defRPr sz="1400" b="1"/>
            </a:lvl6pPr>
            <a:lvl7pPr marL="2400300" indent="0">
              <a:buNone/>
              <a:defRPr sz="1400" b="1"/>
            </a:lvl7pPr>
            <a:lvl8pPr marL="2800350" indent="0">
              <a:buNone/>
              <a:defRPr sz="1400" b="1"/>
            </a:lvl8pPr>
            <a:lvl9pPr marL="3200400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2191940"/>
            <a:ext cx="4835425" cy="32240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1471018"/>
            <a:ext cx="4859239" cy="7209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050" indent="0">
              <a:buNone/>
              <a:defRPr sz="1750" b="1"/>
            </a:lvl2pPr>
            <a:lvl3pPr marL="800100" indent="0">
              <a:buNone/>
              <a:defRPr sz="1575" b="1"/>
            </a:lvl3pPr>
            <a:lvl4pPr marL="1200150" indent="0">
              <a:buNone/>
              <a:defRPr sz="1400" b="1"/>
            </a:lvl4pPr>
            <a:lvl5pPr marL="1600200" indent="0">
              <a:buNone/>
              <a:defRPr sz="1400" b="1"/>
            </a:lvl5pPr>
            <a:lvl6pPr marL="2000250" indent="0">
              <a:buNone/>
              <a:defRPr sz="1400" b="1"/>
            </a:lvl6pPr>
            <a:lvl7pPr marL="2400300" indent="0">
              <a:buNone/>
              <a:defRPr sz="1400" b="1"/>
            </a:lvl7pPr>
            <a:lvl8pPr marL="2800350" indent="0">
              <a:buNone/>
              <a:defRPr sz="1400" b="1"/>
            </a:lvl8pPr>
            <a:lvl9pPr marL="3200400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2191940"/>
            <a:ext cx="4859239" cy="32240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8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7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51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400050"/>
            <a:ext cx="3686472" cy="1400175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863997"/>
            <a:ext cx="5786438" cy="4264422"/>
          </a:xfrm>
        </p:spPr>
        <p:txBody>
          <a:bodyPr/>
          <a:lstStyle>
            <a:lvl1pPr>
              <a:defRPr sz="2800"/>
            </a:lvl1pPr>
            <a:lvl2pPr>
              <a:defRPr sz="2450"/>
            </a:lvl2pPr>
            <a:lvl3pPr>
              <a:defRPr sz="2100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800225"/>
            <a:ext cx="3686472" cy="3335140"/>
          </a:xfrm>
        </p:spPr>
        <p:txBody>
          <a:bodyPr/>
          <a:lstStyle>
            <a:lvl1pPr marL="0" indent="0">
              <a:buNone/>
              <a:defRPr sz="1400"/>
            </a:lvl1pPr>
            <a:lvl2pPr marL="400050" indent="0">
              <a:buNone/>
              <a:defRPr sz="1225"/>
            </a:lvl2pPr>
            <a:lvl3pPr marL="800100" indent="0">
              <a:buNone/>
              <a:defRPr sz="1050"/>
            </a:lvl3pPr>
            <a:lvl4pPr marL="1200150" indent="0">
              <a:buNone/>
              <a:defRPr sz="875"/>
            </a:lvl4pPr>
            <a:lvl5pPr marL="1600200" indent="0">
              <a:buNone/>
              <a:defRPr sz="875"/>
            </a:lvl5pPr>
            <a:lvl6pPr marL="2000250" indent="0">
              <a:buNone/>
              <a:defRPr sz="875"/>
            </a:lvl6pPr>
            <a:lvl7pPr marL="2400300" indent="0">
              <a:buNone/>
              <a:defRPr sz="875"/>
            </a:lvl7pPr>
            <a:lvl8pPr marL="2800350" indent="0">
              <a:buNone/>
              <a:defRPr sz="875"/>
            </a:lvl8pPr>
            <a:lvl9pPr marL="3200400" indent="0">
              <a:buNone/>
              <a:defRPr sz="8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5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400050"/>
            <a:ext cx="3686472" cy="1400175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863997"/>
            <a:ext cx="5786438" cy="4264422"/>
          </a:xfrm>
        </p:spPr>
        <p:txBody>
          <a:bodyPr anchor="t"/>
          <a:lstStyle>
            <a:lvl1pPr marL="0" indent="0">
              <a:buNone/>
              <a:defRPr sz="2800"/>
            </a:lvl1pPr>
            <a:lvl2pPr marL="400050" indent="0">
              <a:buNone/>
              <a:defRPr sz="2450"/>
            </a:lvl2pPr>
            <a:lvl3pPr marL="800100" indent="0">
              <a:buNone/>
              <a:defRPr sz="2100"/>
            </a:lvl3pPr>
            <a:lvl4pPr marL="1200150" indent="0">
              <a:buNone/>
              <a:defRPr sz="1750"/>
            </a:lvl4pPr>
            <a:lvl5pPr marL="1600200" indent="0">
              <a:buNone/>
              <a:defRPr sz="1750"/>
            </a:lvl5pPr>
            <a:lvl6pPr marL="2000250" indent="0">
              <a:buNone/>
              <a:defRPr sz="1750"/>
            </a:lvl6pPr>
            <a:lvl7pPr marL="2400300" indent="0">
              <a:buNone/>
              <a:defRPr sz="1750"/>
            </a:lvl7pPr>
            <a:lvl8pPr marL="2800350" indent="0">
              <a:buNone/>
              <a:defRPr sz="1750"/>
            </a:lvl8pPr>
            <a:lvl9pPr marL="3200400" indent="0">
              <a:buNone/>
              <a:defRPr sz="17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800225"/>
            <a:ext cx="3686472" cy="3335140"/>
          </a:xfrm>
        </p:spPr>
        <p:txBody>
          <a:bodyPr/>
          <a:lstStyle>
            <a:lvl1pPr marL="0" indent="0">
              <a:buNone/>
              <a:defRPr sz="1400"/>
            </a:lvl1pPr>
            <a:lvl2pPr marL="400050" indent="0">
              <a:buNone/>
              <a:defRPr sz="1225"/>
            </a:lvl2pPr>
            <a:lvl3pPr marL="800100" indent="0">
              <a:buNone/>
              <a:defRPr sz="1050"/>
            </a:lvl3pPr>
            <a:lvl4pPr marL="1200150" indent="0">
              <a:buNone/>
              <a:defRPr sz="875"/>
            </a:lvl4pPr>
            <a:lvl5pPr marL="1600200" indent="0">
              <a:buNone/>
              <a:defRPr sz="875"/>
            </a:lvl5pPr>
            <a:lvl6pPr marL="2000250" indent="0">
              <a:buNone/>
              <a:defRPr sz="875"/>
            </a:lvl6pPr>
            <a:lvl7pPr marL="2400300" indent="0">
              <a:buNone/>
              <a:defRPr sz="875"/>
            </a:lvl7pPr>
            <a:lvl8pPr marL="2800350" indent="0">
              <a:buNone/>
              <a:defRPr sz="875"/>
            </a:lvl8pPr>
            <a:lvl9pPr marL="3200400" indent="0">
              <a:buNone/>
              <a:defRPr sz="8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4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319485"/>
            <a:ext cx="9858375" cy="1159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1597422"/>
            <a:ext cx="9858375" cy="3807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5561807"/>
            <a:ext cx="257175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9FEA5A-93BD-4282-8D34-FA1B79DC61A6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5561807"/>
            <a:ext cx="3857625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5561807"/>
            <a:ext cx="257175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89E6BB-35B2-4675-B344-8794EE6F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0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00100" rtl="0" eaLnBrk="1" latinLnBrk="0" hangingPunct="1">
        <a:lnSpc>
          <a:spcPct val="90000"/>
        </a:lnSpc>
        <a:spcBef>
          <a:spcPct val="0"/>
        </a:spcBef>
        <a:buNone/>
        <a:defRPr sz="3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025" indent="-200025" algn="l" defTabSz="800100" rtl="0" eaLnBrk="1" latinLnBrk="0" hangingPunct="1">
        <a:lnSpc>
          <a:spcPct val="90000"/>
        </a:lnSpc>
        <a:spcBef>
          <a:spcPts val="875"/>
        </a:spcBef>
        <a:buFont typeface="Arial" panose="020B0604020202020204" pitchFamily="34" charset="0"/>
        <a:buChar char="•"/>
        <a:defRPr sz="2450" kern="1200">
          <a:solidFill>
            <a:schemeClr val="tx1"/>
          </a:solidFill>
          <a:latin typeface="+mn-lt"/>
          <a:ea typeface="+mn-ea"/>
          <a:cs typeface="+mn-cs"/>
        </a:defRPr>
      </a:lvl1pPr>
      <a:lvl2pPr marL="600075" indent="-200025" algn="l" defTabSz="800100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00125" indent="-200025" algn="l" defTabSz="800100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400175" indent="-200025" algn="l" defTabSz="800100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4pPr>
      <a:lvl5pPr marL="1800225" indent="-200025" algn="l" defTabSz="800100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5pPr>
      <a:lvl6pPr marL="2200275" indent="-200025" algn="l" defTabSz="800100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2600325" indent="-200025" algn="l" defTabSz="800100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3000375" indent="-200025" algn="l" defTabSz="800100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3400425" indent="-200025" algn="l" defTabSz="800100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40005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5pPr>
      <a:lvl6pPr marL="200025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280035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320040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gdelasheras@ftc.gov" TargetMode="External"/><Relationship Id="rId5" Type="http://schemas.openxmlformats.org/officeDocument/2006/relationships/hyperlink" Target="mailto:kkrown@ftc.gov" TargetMode="Externa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1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CC7FBAA-3BF5-ADBD-5090-7C7441361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027" y="1567662"/>
            <a:ext cx="7580250" cy="407787"/>
          </a:xfrm>
        </p:spPr>
        <p:txBody>
          <a:bodyPr anchor="t" anchorCtr="0">
            <a:normAutofit fontScale="90000"/>
          </a:bodyPr>
          <a:lstStyle/>
          <a:p>
            <a:pPr algn="l"/>
            <a:r>
              <a:rPr lang="en-US" sz="2400" dirty="0">
                <a:solidFill>
                  <a:schemeClr val="bg1"/>
                </a:solidFill>
              </a:rPr>
              <a:t>Business Imposter Social Media Graphics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AEAA18-1871-0BE3-4786-0B065A48CA0C}"/>
              </a:ext>
            </a:extLst>
          </p:cNvPr>
          <p:cNvSpPr txBox="1"/>
          <p:nvPr/>
        </p:nvSpPr>
        <p:spPr>
          <a:xfrm>
            <a:off x="643027" y="2221150"/>
            <a:ext cx="5715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Add the name of your company where it says “[company name]”</a:t>
            </a:r>
            <a:endParaRPr lang="en-US" sz="18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chemeClr val="bg1"/>
                </a:solidFill>
              </a:rPr>
              <a:t>Export slides as PNGs or JPGs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File &gt; Export &gt; Change file type &gt; PNG or JPG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/>
          </a:p>
        </p:txBody>
      </p:sp>
      <p:pic>
        <p:nvPicPr>
          <p:cNvPr id="4" name="Graphic 3" descr="Never EVER logo">
            <a:extLst>
              <a:ext uri="{FF2B5EF4-FFF2-40B4-BE49-F238E27FC236}">
                <a16:creationId xmlns:a16="http://schemas.microsoft.com/office/drawing/2014/main" id="{2753CC8D-C233-E8C3-A24D-284D37C397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3027" y="581205"/>
            <a:ext cx="3277284" cy="7407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A0137DA-420D-866C-4E83-8AA1E6DB74B0}"/>
              </a:ext>
            </a:extLst>
          </p:cNvPr>
          <p:cNvSpPr txBox="1"/>
          <p:nvPr/>
        </p:nvSpPr>
        <p:spPr>
          <a:xfrm>
            <a:off x="706540" y="4408099"/>
            <a:ext cx="37266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For questions on the toolkit or campaign, reach out to Kira Krown (</a:t>
            </a: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kkrown@ftc.gov</a:t>
            </a:r>
            <a:r>
              <a:rPr lang="en-US" sz="1400" dirty="0">
                <a:solidFill>
                  <a:schemeClr val="bg1"/>
                </a:solidFill>
              </a:rPr>
              <a:t>) and Gema de las Heras (</a:t>
            </a: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gdelasheras@ftc.gov</a:t>
            </a:r>
            <a:r>
              <a:rPr lang="en-US" sz="1400" dirty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B8163526-BC20-3C85-053B-275B3C03C3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43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31A16D-DE15-67C3-8148-40202272F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83920" y="7922895"/>
            <a:ext cx="5974080" cy="0"/>
          </a:xfrm>
          <a:prstGeom prst="line">
            <a:avLst/>
          </a:prstGeom>
          <a:ln>
            <a:solidFill>
              <a:srgbClr val="7ED3F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73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DB8D9-D7E6-5CC5-9D5C-2992E461F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ver EVER social media graphic">
            <a:extLst>
              <a:ext uri="{FF2B5EF4-FFF2-40B4-BE49-F238E27FC236}">
                <a16:creationId xmlns:a16="http://schemas.microsoft.com/office/drawing/2014/main" id="{85015876-CD00-3AD6-71A1-35118950C8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1"/>
            <a:ext cx="11429999" cy="60007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A7942-CD15-8C89-B54D-C8C5B459A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673" y="1390500"/>
            <a:ext cx="9830654" cy="956218"/>
          </a:xfrm>
        </p:spPr>
        <p:txBody>
          <a:bodyPr anchor="t" anchorCtr="0">
            <a:noAutofit/>
          </a:bodyPr>
          <a:lstStyle/>
          <a:p>
            <a:r>
              <a:rPr lang="en-US" sz="4000" dirty="0">
                <a:solidFill>
                  <a:srgbClr val="0F2145"/>
                </a:solidFill>
              </a:rPr>
              <a:t>[Company name] joined the Elder Justice Coordinating Council’s Never EVER Campaign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6ABF0E-F8DC-9AE1-F495-64B105392E8A}"/>
              </a:ext>
            </a:extLst>
          </p:cNvPr>
          <p:cNvSpPr txBox="1">
            <a:spLocks/>
          </p:cNvSpPr>
          <p:nvPr/>
        </p:nvSpPr>
        <p:spPr>
          <a:xfrm>
            <a:off x="204826" y="5194658"/>
            <a:ext cx="5510174" cy="414572"/>
          </a:xfrm>
          <a:prstGeom prst="rect">
            <a:avLst/>
          </a:prstGeom>
        </p:spPr>
        <p:txBody>
          <a:bodyPr vert="horz" lIns="114300" tIns="57150" rIns="114300" bIns="57150" rtlCol="0" anchor="t" anchorCtr="0">
            <a:noAutofit/>
          </a:bodyPr>
          <a:lstStyle>
            <a:lvl1pPr algn="ctr" defTabSz="640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rgbClr val="0F2145"/>
                </a:solidFill>
              </a:rPr>
              <a:t>ejcc.acl.gov/imposters #StopBizImposters</a:t>
            </a:r>
          </a:p>
        </p:txBody>
      </p:sp>
    </p:spTree>
    <p:extLst>
      <p:ext uri="{BB962C8B-B14F-4D97-AF65-F5344CB8AC3E}">
        <p14:creationId xmlns:p14="http://schemas.microsoft.com/office/powerpoint/2010/main" val="3609853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2AFE6-8E88-6B5A-56E6-55BACFC81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ver EVER social media graphic">
            <a:extLst>
              <a:ext uri="{FF2B5EF4-FFF2-40B4-BE49-F238E27FC236}">
                <a16:creationId xmlns:a16="http://schemas.microsoft.com/office/drawing/2014/main" id="{FAE1BB1C-31E1-5374-B373-27D164301E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1428854" cy="60007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7C2EF8-A59D-4C19-D459-C32D596D1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6025" y="1278372"/>
            <a:ext cx="9857949" cy="956218"/>
          </a:xfrm>
        </p:spPr>
        <p:txBody>
          <a:bodyPr anchor="t" anchorCtr="0">
            <a:noAutofit/>
          </a:bodyPr>
          <a:lstStyle/>
          <a:p>
            <a:r>
              <a:rPr lang="en-US" sz="4400" dirty="0">
                <a:solidFill>
                  <a:srgbClr val="0F2145"/>
                </a:solidFill>
              </a:rPr>
              <a:t>Join [company name] in the fight against imposter scams. Report scams at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FC2DF35-B01F-729D-D4C6-802416A6E0AA}"/>
              </a:ext>
            </a:extLst>
          </p:cNvPr>
          <p:cNvSpPr txBox="1">
            <a:spLocks/>
          </p:cNvSpPr>
          <p:nvPr/>
        </p:nvSpPr>
        <p:spPr>
          <a:xfrm>
            <a:off x="1428750" y="2724424"/>
            <a:ext cx="8572500" cy="956218"/>
          </a:xfrm>
          <a:prstGeom prst="rect">
            <a:avLst/>
          </a:prstGeom>
        </p:spPr>
        <p:txBody>
          <a:bodyPr vert="horz" lIns="114300" tIns="57150" rIns="114300" bIns="57150" rtlCol="0" anchor="t" anchorCtr="0">
            <a:noAutofit/>
          </a:bodyPr>
          <a:lstStyle>
            <a:lvl1pPr algn="ctr" defTabSz="640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50" b="1" dirty="0">
                <a:solidFill>
                  <a:srgbClr val="0F2145"/>
                </a:solidFill>
              </a:rPr>
              <a:t>ReportFraud.ftc.gov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12EA53D-491A-6DC1-8AFB-46EFA3DEDDE2}"/>
              </a:ext>
            </a:extLst>
          </p:cNvPr>
          <p:cNvSpPr txBox="1">
            <a:spLocks/>
          </p:cNvSpPr>
          <p:nvPr/>
        </p:nvSpPr>
        <p:spPr>
          <a:xfrm>
            <a:off x="1428750" y="3637124"/>
            <a:ext cx="8572500" cy="956218"/>
          </a:xfrm>
          <a:prstGeom prst="rect">
            <a:avLst/>
          </a:prstGeom>
        </p:spPr>
        <p:txBody>
          <a:bodyPr vert="horz" lIns="114300" tIns="57150" rIns="114300" bIns="57150" rtlCol="0" anchor="t" anchorCtr="0">
            <a:noAutofit/>
          </a:bodyPr>
          <a:lstStyle>
            <a:lvl1pPr algn="ctr" defTabSz="640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dirty="0">
                <a:solidFill>
                  <a:srgbClr val="0F2145"/>
                </a:solidFill>
              </a:rPr>
              <a:t>#StopBizImposters</a:t>
            </a:r>
          </a:p>
        </p:txBody>
      </p:sp>
      <p:grpSp>
        <p:nvGrpSpPr>
          <p:cNvPr id="9" name="Group 8" descr="Never EVER logo">
            <a:extLst>
              <a:ext uri="{FF2B5EF4-FFF2-40B4-BE49-F238E27FC236}">
                <a16:creationId xmlns:a16="http://schemas.microsoft.com/office/drawing/2014/main" id="{A610F3DC-23C8-7591-7981-B15E6D77AB24}"/>
              </a:ext>
            </a:extLst>
          </p:cNvPr>
          <p:cNvGrpSpPr/>
          <p:nvPr/>
        </p:nvGrpSpPr>
        <p:grpSpPr>
          <a:xfrm>
            <a:off x="216476" y="4456910"/>
            <a:ext cx="4613708" cy="1604823"/>
            <a:chOff x="173181" y="3565528"/>
            <a:chExt cx="3690966" cy="1283858"/>
          </a:xfrm>
        </p:grpSpPr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CD6CB01D-1032-3564-A1BC-16490C6E41A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3181" y="3934748"/>
              <a:ext cx="2194214" cy="495952"/>
            </a:xfrm>
            <a:prstGeom prst="rect">
              <a:avLst/>
            </a:prstGeom>
          </p:spPr>
        </p:pic>
        <p:sp>
          <p:nvSpPr>
            <p:cNvPr id="11" name="Title 1">
              <a:extLst>
                <a:ext uri="{FF2B5EF4-FFF2-40B4-BE49-F238E27FC236}">
                  <a16:creationId xmlns:a16="http://schemas.microsoft.com/office/drawing/2014/main" id="{E57D5066-BDB7-A60D-7698-2F0BDBF15167}"/>
                </a:ext>
              </a:extLst>
            </p:cNvPr>
            <p:cNvSpPr txBox="1">
              <a:spLocks/>
            </p:cNvSpPr>
            <p:nvPr/>
          </p:nvSpPr>
          <p:spPr>
            <a:xfrm>
              <a:off x="173181" y="3565528"/>
              <a:ext cx="2992582" cy="390978"/>
            </a:xfrm>
            <a:prstGeom prst="rect">
              <a:avLst/>
            </a:prstGeom>
          </p:spPr>
          <p:txBody>
            <a:bodyPr vert="horz" lIns="114300" tIns="57150" rIns="114300" bIns="57150" rtlCol="0" anchor="t" anchorCtr="0">
              <a:noAutofit/>
            </a:bodyPr>
            <a:lstStyle>
              <a:lvl1pPr algn="ctr" defTabSz="64008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2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250" dirty="0">
                  <a:solidFill>
                    <a:srgbClr val="0F2145"/>
                  </a:solidFill>
                </a:rPr>
                <a:t>EJCC’s Never EVER Campaign </a:t>
              </a:r>
            </a:p>
          </p:txBody>
        </p:sp>
        <p:sp>
          <p:nvSpPr>
            <p:cNvPr id="12" name="Title 1">
              <a:extLst>
                <a:ext uri="{FF2B5EF4-FFF2-40B4-BE49-F238E27FC236}">
                  <a16:creationId xmlns:a16="http://schemas.microsoft.com/office/drawing/2014/main" id="{9F4FDC8C-DBD3-6B84-E0EE-48F1944BD548}"/>
                </a:ext>
              </a:extLst>
            </p:cNvPr>
            <p:cNvSpPr txBox="1">
              <a:spLocks/>
            </p:cNvSpPr>
            <p:nvPr/>
          </p:nvSpPr>
          <p:spPr>
            <a:xfrm>
              <a:off x="173181" y="4458408"/>
              <a:ext cx="3690966" cy="390978"/>
            </a:xfrm>
            <a:prstGeom prst="rect">
              <a:avLst/>
            </a:prstGeom>
          </p:spPr>
          <p:txBody>
            <a:bodyPr vert="horz" lIns="114300" tIns="57150" rIns="114300" bIns="57150" rtlCol="0" anchor="t" anchorCtr="0">
              <a:noAutofit/>
            </a:bodyPr>
            <a:lstStyle>
              <a:lvl1pPr algn="ctr" defTabSz="64008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2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250" dirty="0">
                  <a:solidFill>
                    <a:srgbClr val="0F2145"/>
                  </a:solidFill>
                </a:rPr>
                <a:t>Learn more ejcc.acl.gov/imposters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499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540A2-BCE5-8663-FA5F-DA772FBC5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ver EVER social media graphic">
            <a:extLst>
              <a:ext uri="{FF2B5EF4-FFF2-40B4-BE49-F238E27FC236}">
                <a16:creationId xmlns:a16="http://schemas.microsoft.com/office/drawing/2014/main" id="{7D1CBD77-9C57-9807-CE59-78D88AD68D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" y="0"/>
            <a:ext cx="11429996" cy="60007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AE98F9-2717-20A9-2FE2-F07EA80DF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2874" y="1982861"/>
            <a:ext cx="7364250" cy="1861844"/>
          </a:xfrm>
        </p:spPr>
        <p:txBody>
          <a:bodyPr anchor="t" anchorCtr="0">
            <a:noAutofit/>
          </a:bodyPr>
          <a:lstStyle/>
          <a:p>
            <a:r>
              <a:rPr lang="en-US" sz="4000" dirty="0">
                <a:solidFill>
                  <a:srgbClr val="0F2145"/>
                </a:solidFill>
              </a:rPr>
              <a:t>Never EVER will [company name] contact you out of the blue to ask for money or personal information.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F028831-2D00-8E87-EA49-94E932E78C13}"/>
              </a:ext>
            </a:extLst>
          </p:cNvPr>
          <p:cNvSpPr txBox="1">
            <a:spLocks/>
          </p:cNvSpPr>
          <p:nvPr/>
        </p:nvSpPr>
        <p:spPr>
          <a:xfrm>
            <a:off x="5714999" y="5262897"/>
            <a:ext cx="5510174" cy="414572"/>
          </a:xfrm>
          <a:prstGeom prst="rect">
            <a:avLst/>
          </a:prstGeom>
        </p:spPr>
        <p:txBody>
          <a:bodyPr vert="horz" lIns="114300" tIns="57150" rIns="114300" bIns="57150" rtlCol="0" anchor="t" anchorCtr="0">
            <a:noAutofit/>
          </a:bodyPr>
          <a:lstStyle>
            <a:lvl1pPr algn="ctr" defTabSz="640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rgbClr val="0F2145"/>
                </a:solidFill>
              </a:rPr>
              <a:t>ejcc.acl.gov/imposters #StopBizImposters</a:t>
            </a:r>
          </a:p>
        </p:txBody>
      </p:sp>
    </p:spTree>
    <p:extLst>
      <p:ext uri="{BB962C8B-B14F-4D97-AF65-F5344CB8AC3E}">
        <p14:creationId xmlns:p14="http://schemas.microsoft.com/office/powerpoint/2010/main" val="279629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F4953-6033-13B1-4187-19CF9C294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ver EVER social media graphic">
            <a:extLst>
              <a:ext uri="{FF2B5EF4-FFF2-40B4-BE49-F238E27FC236}">
                <a16:creationId xmlns:a16="http://schemas.microsoft.com/office/drawing/2014/main" id="{E075782C-1100-2CB5-3835-A9D2DD548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" y="0"/>
            <a:ext cx="11429994" cy="60007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2D2EA2-79FA-3615-66B0-17BEA840C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5206" y="2099052"/>
            <a:ext cx="8299586" cy="1526875"/>
          </a:xfrm>
        </p:spPr>
        <p:txBody>
          <a:bodyPr anchor="t" anchorCtr="0">
            <a:noAutofit/>
          </a:bodyPr>
          <a:lstStyle/>
          <a:p>
            <a:pPr>
              <a:lnSpc>
                <a:spcPts val="3500"/>
              </a:lnSpc>
            </a:pPr>
            <a:r>
              <a:rPr lang="en-US" sz="2800" dirty="0">
                <a:solidFill>
                  <a:srgbClr val="0F2145"/>
                </a:solidFill>
              </a:rPr>
              <a:t>Never EVER will [company name] insist that you pay only with a payment app, cryptocurrency, a wire transfer service like Western Union or MoneyGram, or a gift card.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7AE0D64-CD87-6104-51D3-9C125FB027CC}"/>
              </a:ext>
            </a:extLst>
          </p:cNvPr>
          <p:cNvSpPr txBox="1">
            <a:spLocks/>
          </p:cNvSpPr>
          <p:nvPr/>
        </p:nvSpPr>
        <p:spPr>
          <a:xfrm>
            <a:off x="5714999" y="5262897"/>
            <a:ext cx="5510174" cy="414572"/>
          </a:xfrm>
          <a:prstGeom prst="rect">
            <a:avLst/>
          </a:prstGeom>
        </p:spPr>
        <p:txBody>
          <a:bodyPr vert="horz" lIns="114300" tIns="57150" rIns="114300" bIns="57150" rtlCol="0" anchor="t" anchorCtr="0">
            <a:noAutofit/>
          </a:bodyPr>
          <a:lstStyle>
            <a:lvl1pPr algn="ctr" defTabSz="640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rgbClr val="0F2145"/>
                </a:solidFill>
              </a:rPr>
              <a:t>ejcc.acl.gov/imposters #StopBizImposters</a:t>
            </a:r>
          </a:p>
        </p:txBody>
      </p:sp>
    </p:spTree>
    <p:extLst>
      <p:ext uri="{BB962C8B-B14F-4D97-AF65-F5344CB8AC3E}">
        <p14:creationId xmlns:p14="http://schemas.microsoft.com/office/powerpoint/2010/main" val="374775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49880-8EF5-F811-14C4-11A94295F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ver EVER social media graphic">
            <a:extLst>
              <a:ext uri="{FF2B5EF4-FFF2-40B4-BE49-F238E27FC236}">
                <a16:creationId xmlns:a16="http://schemas.microsoft.com/office/drawing/2014/main" id="{7CB1DFED-2E08-5993-7BE4-1BD23EC921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" y="1"/>
            <a:ext cx="11429994" cy="60007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5D76BB-3D03-0037-11CF-5D9A939FA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119" y="2284566"/>
            <a:ext cx="8021762" cy="1153093"/>
          </a:xfrm>
        </p:spPr>
        <p:txBody>
          <a:bodyPr anchor="t" anchorCtr="0">
            <a:noAutofit/>
          </a:bodyPr>
          <a:lstStyle/>
          <a:p>
            <a:pPr>
              <a:spcAft>
                <a:spcPts val="750"/>
              </a:spcAft>
            </a:pPr>
            <a:r>
              <a:rPr lang="en-US" sz="3600" dirty="0">
                <a:solidFill>
                  <a:srgbClr val="0F2145"/>
                </a:solidFill>
              </a:rPr>
              <a:t>Never EVER will [company name] tell you to keep your phone conversation a secret.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6C0D6D4-D98B-0566-6563-37903F31FB97}"/>
              </a:ext>
            </a:extLst>
          </p:cNvPr>
          <p:cNvSpPr txBox="1">
            <a:spLocks/>
          </p:cNvSpPr>
          <p:nvPr/>
        </p:nvSpPr>
        <p:spPr>
          <a:xfrm>
            <a:off x="5714999" y="5262897"/>
            <a:ext cx="5510174" cy="414572"/>
          </a:xfrm>
          <a:prstGeom prst="rect">
            <a:avLst/>
          </a:prstGeom>
        </p:spPr>
        <p:txBody>
          <a:bodyPr vert="horz" lIns="114300" tIns="57150" rIns="114300" bIns="57150" rtlCol="0" anchor="t" anchorCtr="0">
            <a:noAutofit/>
          </a:bodyPr>
          <a:lstStyle>
            <a:lvl1pPr algn="ctr" defTabSz="640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rgbClr val="0F2145"/>
                </a:solidFill>
              </a:rPr>
              <a:t>ejcc.acl.gov/imposters #StopBizImposters</a:t>
            </a:r>
          </a:p>
        </p:txBody>
      </p:sp>
    </p:spTree>
    <p:extLst>
      <p:ext uri="{BB962C8B-B14F-4D97-AF65-F5344CB8AC3E}">
        <p14:creationId xmlns:p14="http://schemas.microsoft.com/office/powerpoint/2010/main" val="2166063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573</TotalTime>
  <Words>448</Words>
  <Application>Microsoft Office PowerPoint</Application>
  <PresentationFormat>Custom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Business Imposter Social Media Graphics</vt:lpstr>
      <vt:lpstr>[Company name] joined the Elder Justice Coordinating Council’s Never EVER Campaign </vt:lpstr>
      <vt:lpstr>Join [company name] in the fight against imposter scams. Report scams at</vt:lpstr>
      <vt:lpstr>Never EVER will [company name] contact you out of the blue to ask for money or personal information.</vt:lpstr>
      <vt:lpstr>Never EVER will [company name] insist that you pay only with a payment app, cryptocurrency, a wire transfer service like Western Union or MoneyGram, or a gift card.</vt:lpstr>
      <vt:lpstr>Never EVER will [company name] tell you to keep your phone conversation a secret.</vt:lpstr>
    </vt:vector>
  </TitlesOfParts>
  <Company>Federal Trade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Chang, June</dc:creator>
  <cp:lastModifiedBy>Chang, June</cp:lastModifiedBy>
  <cp:revision>51</cp:revision>
  <dcterms:created xsi:type="dcterms:W3CDTF">2026-04-17T11:36:56Z</dcterms:created>
  <dcterms:modified xsi:type="dcterms:W3CDTF">2026-05-07T18:43:43Z</dcterms:modified>
</cp:coreProperties>
</file>